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Times New Roman Bold" charset="1" panose="02030802070405020303"/>
      <p:regular r:id="rId24"/>
    </p:embeddedFont>
    <p:embeddedFont>
      <p:font typeface="Times New Roman" charset="1" panose="02030502070405020303"/>
      <p:regular r:id="rId25"/>
    </p:embeddedFont>
    <p:embeddedFont>
      <p:font typeface="Times New Roman Medium" charset="1" panose="020305020704050203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png" Type="http://schemas.openxmlformats.org/officeDocument/2006/relationships/image"/><Relationship Id="rId4" Target="../media/image2.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1.png" Type="http://schemas.openxmlformats.org/officeDocument/2006/relationships/image"/><Relationship Id="rId5" Target="../media/image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 Id="rId4"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624184">
            <a:off x="11021289" y="-2108416"/>
            <a:ext cx="9054625" cy="8058616"/>
          </a:xfrm>
          <a:custGeom>
            <a:avLst/>
            <a:gdLst/>
            <a:ahLst/>
            <a:cxnLst/>
            <a:rect r="r" b="b" t="t" l="l"/>
            <a:pathLst>
              <a:path h="8058616" w="9054625">
                <a:moveTo>
                  <a:pt x="0" y="0"/>
                </a:moveTo>
                <a:lnTo>
                  <a:pt x="9054625" y="0"/>
                </a:lnTo>
                <a:lnTo>
                  <a:pt x="9054625" y="8058616"/>
                </a:lnTo>
                <a:lnTo>
                  <a:pt x="0" y="8058616"/>
                </a:lnTo>
                <a:lnTo>
                  <a:pt x="0" y="0"/>
                </a:lnTo>
                <a:close/>
              </a:path>
            </a:pathLst>
          </a:custGeom>
          <a:blipFill>
            <a:blip r:embed="rId2"/>
            <a:stretch>
              <a:fillRect l="0" t="0" r="0" b="0"/>
            </a:stretch>
          </a:blipFill>
        </p:spPr>
      </p:sp>
      <p:sp>
        <p:nvSpPr>
          <p:cNvPr name="Freeform 3" id="3"/>
          <p:cNvSpPr/>
          <p:nvPr/>
        </p:nvSpPr>
        <p:spPr>
          <a:xfrm flipH="false" flipV="false" rot="-10567437">
            <a:off x="16126494" y="6825098"/>
            <a:ext cx="3789612" cy="3623816"/>
          </a:xfrm>
          <a:custGeom>
            <a:avLst/>
            <a:gdLst/>
            <a:ahLst/>
            <a:cxnLst/>
            <a:rect r="r" b="b" t="t" l="l"/>
            <a:pathLst>
              <a:path h="3623816" w="3789612">
                <a:moveTo>
                  <a:pt x="0" y="0"/>
                </a:moveTo>
                <a:lnTo>
                  <a:pt x="3789612" y="0"/>
                </a:lnTo>
                <a:lnTo>
                  <a:pt x="3789612" y="3623816"/>
                </a:lnTo>
                <a:lnTo>
                  <a:pt x="0" y="3623816"/>
                </a:lnTo>
                <a:lnTo>
                  <a:pt x="0" y="0"/>
                </a:lnTo>
                <a:close/>
              </a:path>
            </a:pathLst>
          </a:custGeom>
          <a:blipFill>
            <a:blip r:embed="rId3"/>
            <a:stretch>
              <a:fillRect l="0" t="0" r="0" b="0"/>
            </a:stretch>
          </a:blipFill>
        </p:spPr>
      </p:sp>
      <p:sp>
        <p:nvSpPr>
          <p:cNvPr name="Freeform 4" id="4"/>
          <p:cNvSpPr/>
          <p:nvPr/>
        </p:nvSpPr>
        <p:spPr>
          <a:xfrm flipH="false" flipV="false" rot="0">
            <a:off x="1028700" y="470569"/>
            <a:ext cx="812146" cy="1116262"/>
          </a:xfrm>
          <a:custGeom>
            <a:avLst/>
            <a:gdLst/>
            <a:ahLst/>
            <a:cxnLst/>
            <a:rect r="r" b="b" t="t" l="l"/>
            <a:pathLst>
              <a:path h="1116262" w="812146">
                <a:moveTo>
                  <a:pt x="0" y="0"/>
                </a:moveTo>
                <a:lnTo>
                  <a:pt x="812146" y="0"/>
                </a:lnTo>
                <a:lnTo>
                  <a:pt x="812146" y="1116262"/>
                </a:lnTo>
                <a:lnTo>
                  <a:pt x="0" y="1116262"/>
                </a:lnTo>
                <a:lnTo>
                  <a:pt x="0" y="0"/>
                </a:lnTo>
                <a:close/>
              </a:path>
            </a:pathLst>
          </a:custGeom>
          <a:blipFill>
            <a:blip r:embed="rId4"/>
            <a:stretch>
              <a:fillRect l="0" t="-574" r="0" b="-574"/>
            </a:stretch>
          </a:blipFill>
        </p:spPr>
      </p:sp>
      <p:sp>
        <p:nvSpPr>
          <p:cNvPr name="TextBox 5" id="5"/>
          <p:cNvSpPr txBox="true"/>
          <p:nvPr/>
        </p:nvSpPr>
        <p:spPr>
          <a:xfrm rot="0">
            <a:off x="2218768" y="652145"/>
            <a:ext cx="9271843" cy="676911"/>
          </a:xfrm>
          <a:prstGeom prst="rect">
            <a:avLst/>
          </a:prstGeom>
        </p:spPr>
        <p:txBody>
          <a:bodyPr anchor="t" rtlCol="false" tIns="0" lIns="0" bIns="0" rIns="0">
            <a:spAutoFit/>
          </a:bodyPr>
          <a:lstStyle/>
          <a:p>
            <a:pPr algn="ctr">
              <a:lnSpc>
                <a:spcPts val="4720"/>
              </a:lnSpc>
              <a:spcBef>
                <a:spcPct val="0"/>
              </a:spcBef>
            </a:pPr>
            <a:r>
              <a:rPr lang="en-US" sz="4000">
                <a:solidFill>
                  <a:srgbClr val="000000"/>
                </a:solidFill>
                <a:latin typeface="Times New Roman Bold"/>
              </a:rPr>
              <a:t>Vishwakarma Institute of Technology, Pune</a:t>
            </a:r>
          </a:p>
        </p:txBody>
      </p:sp>
      <p:sp>
        <p:nvSpPr>
          <p:cNvPr name="TextBox 6" id="6"/>
          <p:cNvSpPr txBox="true"/>
          <p:nvPr/>
        </p:nvSpPr>
        <p:spPr>
          <a:xfrm rot="0">
            <a:off x="1319562" y="2599055"/>
            <a:ext cx="11884939" cy="2544445"/>
          </a:xfrm>
          <a:prstGeom prst="rect">
            <a:avLst/>
          </a:prstGeom>
        </p:spPr>
        <p:txBody>
          <a:bodyPr anchor="t" rtlCol="false" tIns="0" lIns="0" bIns="0" rIns="0">
            <a:spAutoFit/>
          </a:bodyPr>
          <a:lstStyle/>
          <a:p>
            <a:pPr algn="ctr">
              <a:lnSpc>
                <a:spcPts val="9440"/>
              </a:lnSpc>
            </a:pPr>
            <a:r>
              <a:rPr lang="en-US" sz="8000">
                <a:solidFill>
                  <a:srgbClr val="000000"/>
                </a:solidFill>
                <a:latin typeface="Times New Roman Bold"/>
              </a:rPr>
              <a:t>Project Title : </a:t>
            </a:r>
          </a:p>
          <a:p>
            <a:pPr algn="ctr">
              <a:lnSpc>
                <a:spcPts val="9440"/>
              </a:lnSpc>
              <a:spcBef>
                <a:spcPct val="0"/>
              </a:spcBef>
            </a:pPr>
            <a:r>
              <a:rPr lang="en-US" sz="8000">
                <a:solidFill>
                  <a:srgbClr val="000000"/>
                </a:solidFill>
                <a:latin typeface="Times New Roman Bold"/>
              </a:rPr>
              <a:t>False Information Detection</a:t>
            </a:r>
          </a:p>
        </p:txBody>
      </p:sp>
      <p:sp>
        <p:nvSpPr>
          <p:cNvPr name="TextBox 7" id="7"/>
          <p:cNvSpPr txBox="true"/>
          <p:nvPr/>
        </p:nvSpPr>
        <p:spPr>
          <a:xfrm rot="0">
            <a:off x="5231816" y="5903813"/>
            <a:ext cx="4164943" cy="1118900"/>
          </a:xfrm>
          <a:prstGeom prst="rect">
            <a:avLst/>
          </a:prstGeom>
        </p:spPr>
        <p:txBody>
          <a:bodyPr anchor="t" rtlCol="false" tIns="0" lIns="0" bIns="0" rIns="0">
            <a:spAutoFit/>
          </a:bodyPr>
          <a:lstStyle/>
          <a:p>
            <a:pPr algn="ctr">
              <a:lnSpc>
                <a:spcPts val="4136"/>
              </a:lnSpc>
            </a:pPr>
            <a:r>
              <a:rPr lang="en-US" sz="3505">
                <a:solidFill>
                  <a:srgbClr val="000000"/>
                </a:solidFill>
                <a:latin typeface="Times New Roman Bold"/>
              </a:rPr>
              <a:t>SY AI&amp;DS - A</a:t>
            </a:r>
          </a:p>
          <a:p>
            <a:pPr algn="ctr">
              <a:lnSpc>
                <a:spcPts val="4136"/>
              </a:lnSpc>
              <a:spcBef>
                <a:spcPct val="0"/>
              </a:spcBef>
            </a:pPr>
            <a:r>
              <a:rPr lang="en-US" sz="3505">
                <a:solidFill>
                  <a:srgbClr val="000000"/>
                </a:solidFill>
                <a:latin typeface="Times New Roman Bold"/>
              </a:rPr>
              <a:t> Group - 16</a:t>
            </a:r>
          </a:p>
        </p:txBody>
      </p:sp>
      <p:sp>
        <p:nvSpPr>
          <p:cNvPr name="TextBox 8" id="8"/>
          <p:cNvSpPr txBox="true"/>
          <p:nvPr/>
        </p:nvSpPr>
        <p:spPr>
          <a:xfrm rot="0">
            <a:off x="2560773" y="7460863"/>
            <a:ext cx="3912096" cy="953689"/>
          </a:xfrm>
          <a:prstGeom prst="rect">
            <a:avLst/>
          </a:prstGeom>
        </p:spPr>
        <p:txBody>
          <a:bodyPr anchor="t" rtlCol="false" tIns="0" lIns="0" bIns="0" rIns="0">
            <a:spAutoFit/>
          </a:bodyPr>
          <a:lstStyle/>
          <a:p>
            <a:pPr algn="just">
              <a:lnSpc>
                <a:spcPts val="3609"/>
              </a:lnSpc>
            </a:pPr>
            <a:r>
              <a:rPr lang="en-US" sz="2578">
                <a:solidFill>
                  <a:srgbClr val="000000"/>
                </a:solidFill>
                <a:latin typeface="Times New Roman"/>
              </a:rPr>
              <a:t>5 Amit Naphade - 12210473</a:t>
            </a:r>
          </a:p>
          <a:p>
            <a:pPr algn="just">
              <a:lnSpc>
                <a:spcPts val="3609"/>
              </a:lnSpc>
            </a:pPr>
            <a:r>
              <a:rPr lang="en-US" sz="2578">
                <a:solidFill>
                  <a:srgbClr val="000000"/>
                </a:solidFill>
                <a:latin typeface="Times New Roman"/>
              </a:rPr>
              <a:t>25 Sahil Bhoje - 12210733</a:t>
            </a:r>
          </a:p>
        </p:txBody>
      </p:sp>
      <p:sp>
        <p:nvSpPr>
          <p:cNvPr name="TextBox 9" id="9"/>
          <p:cNvSpPr txBox="true"/>
          <p:nvPr/>
        </p:nvSpPr>
        <p:spPr>
          <a:xfrm rot="0">
            <a:off x="8419929" y="7494021"/>
            <a:ext cx="4187205" cy="908199"/>
          </a:xfrm>
          <a:prstGeom prst="rect">
            <a:avLst/>
          </a:prstGeom>
        </p:spPr>
        <p:txBody>
          <a:bodyPr anchor="t" rtlCol="false" tIns="0" lIns="0" bIns="0" rIns="0">
            <a:spAutoFit/>
          </a:bodyPr>
          <a:lstStyle/>
          <a:p>
            <a:pPr algn="l">
              <a:lnSpc>
                <a:spcPts val="3491"/>
              </a:lnSpc>
            </a:pPr>
            <a:r>
              <a:rPr lang="en-US" sz="2494">
                <a:solidFill>
                  <a:srgbClr val="000000"/>
                </a:solidFill>
                <a:latin typeface="Times New Roman"/>
              </a:rPr>
              <a:t>29 Parth Bhurke - 12211537</a:t>
            </a:r>
          </a:p>
          <a:p>
            <a:pPr algn="l">
              <a:lnSpc>
                <a:spcPts val="3491"/>
              </a:lnSpc>
            </a:pPr>
            <a:r>
              <a:rPr lang="en-US" sz="2494">
                <a:solidFill>
                  <a:srgbClr val="000000"/>
                </a:solidFill>
                <a:latin typeface="Times New Roman"/>
              </a:rPr>
              <a:t>49 Mayuresh Dhale - 12211397</a:t>
            </a:r>
          </a:p>
        </p:txBody>
      </p:sp>
      <p:sp>
        <p:nvSpPr>
          <p:cNvPr name="TextBox 10" id="10"/>
          <p:cNvSpPr txBox="true"/>
          <p:nvPr/>
        </p:nvSpPr>
        <p:spPr>
          <a:xfrm rot="0">
            <a:off x="4977141" y="8322718"/>
            <a:ext cx="4674294" cy="514275"/>
          </a:xfrm>
          <a:prstGeom prst="rect">
            <a:avLst/>
          </a:prstGeom>
        </p:spPr>
        <p:txBody>
          <a:bodyPr anchor="t" rtlCol="false" tIns="0" lIns="0" bIns="0" rIns="0">
            <a:spAutoFit/>
          </a:bodyPr>
          <a:lstStyle/>
          <a:p>
            <a:pPr algn="ctr">
              <a:lnSpc>
                <a:spcPts val="3706"/>
              </a:lnSpc>
            </a:pPr>
            <a:r>
              <a:rPr lang="en-US" sz="2647">
                <a:solidFill>
                  <a:srgbClr val="000000"/>
                </a:solidFill>
                <a:latin typeface="Times New Roman"/>
              </a:rPr>
              <a:t>51 Mrunali Dhoke - 12210183</a:t>
            </a:r>
          </a:p>
        </p:txBody>
      </p:sp>
      <p:sp>
        <p:nvSpPr>
          <p:cNvPr name="TextBox 11" id="11"/>
          <p:cNvSpPr txBox="true"/>
          <p:nvPr/>
        </p:nvSpPr>
        <p:spPr>
          <a:xfrm rot="0">
            <a:off x="4245649" y="9237043"/>
            <a:ext cx="6267883" cy="669344"/>
          </a:xfrm>
          <a:prstGeom prst="rect">
            <a:avLst/>
          </a:prstGeom>
        </p:spPr>
        <p:txBody>
          <a:bodyPr anchor="t" rtlCol="false" tIns="0" lIns="0" bIns="0" rIns="0">
            <a:spAutoFit/>
          </a:bodyPr>
          <a:lstStyle/>
          <a:p>
            <a:pPr algn="ctr">
              <a:lnSpc>
                <a:spcPts val="4916"/>
              </a:lnSpc>
            </a:pPr>
            <a:r>
              <a:rPr lang="en-US" sz="3511">
                <a:solidFill>
                  <a:srgbClr val="000000"/>
                </a:solidFill>
                <a:latin typeface="Times New Roman Bold"/>
              </a:rPr>
              <a:t>Guided By : Prof.Sanjivani Adsul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4494633">
            <a:off x="737717" y="7024205"/>
            <a:ext cx="2605188" cy="2468415"/>
          </a:xfrm>
          <a:custGeom>
            <a:avLst/>
            <a:gdLst/>
            <a:ahLst/>
            <a:cxnLst/>
            <a:rect r="r" b="b" t="t" l="l"/>
            <a:pathLst>
              <a:path h="2468415" w="2605188">
                <a:moveTo>
                  <a:pt x="0" y="0"/>
                </a:moveTo>
                <a:lnTo>
                  <a:pt x="2605187" y="0"/>
                </a:lnTo>
                <a:lnTo>
                  <a:pt x="2605187" y="2468415"/>
                </a:lnTo>
                <a:lnTo>
                  <a:pt x="0" y="2468415"/>
                </a:lnTo>
                <a:lnTo>
                  <a:pt x="0" y="0"/>
                </a:lnTo>
                <a:close/>
              </a:path>
            </a:pathLst>
          </a:custGeom>
          <a:blipFill>
            <a:blip r:embed="rId2"/>
            <a:stretch>
              <a:fillRect l="0" t="0" r="0" b="0"/>
            </a:stretch>
          </a:blipFill>
        </p:spPr>
      </p:sp>
      <p:sp>
        <p:nvSpPr>
          <p:cNvPr name="Freeform 3" id="3"/>
          <p:cNvSpPr/>
          <p:nvPr/>
        </p:nvSpPr>
        <p:spPr>
          <a:xfrm flipH="false" flipV="false" rot="0">
            <a:off x="-1213644" y="-550315"/>
            <a:ext cx="5225712" cy="4650884"/>
          </a:xfrm>
          <a:custGeom>
            <a:avLst/>
            <a:gdLst/>
            <a:ahLst/>
            <a:cxnLst/>
            <a:rect r="r" b="b" t="t" l="l"/>
            <a:pathLst>
              <a:path h="4650884" w="5225712">
                <a:moveTo>
                  <a:pt x="0" y="0"/>
                </a:moveTo>
                <a:lnTo>
                  <a:pt x="5225712" y="0"/>
                </a:lnTo>
                <a:lnTo>
                  <a:pt x="5225712" y="4650884"/>
                </a:lnTo>
                <a:lnTo>
                  <a:pt x="0" y="4650884"/>
                </a:lnTo>
                <a:lnTo>
                  <a:pt x="0" y="0"/>
                </a:lnTo>
                <a:close/>
              </a:path>
            </a:pathLst>
          </a:custGeom>
          <a:blipFill>
            <a:blip r:embed="rId3"/>
            <a:stretch>
              <a:fillRect l="0" t="0" r="0" b="0"/>
            </a:stretch>
          </a:blipFill>
        </p:spPr>
      </p:sp>
      <p:sp>
        <p:nvSpPr>
          <p:cNvPr name="Freeform 4" id="4"/>
          <p:cNvSpPr/>
          <p:nvPr/>
        </p:nvSpPr>
        <p:spPr>
          <a:xfrm flipH="false" flipV="false" rot="313119">
            <a:off x="13680302" y="2022764"/>
            <a:ext cx="5693252" cy="5444172"/>
          </a:xfrm>
          <a:custGeom>
            <a:avLst/>
            <a:gdLst/>
            <a:ahLst/>
            <a:cxnLst/>
            <a:rect r="r" b="b" t="t" l="l"/>
            <a:pathLst>
              <a:path h="5444172" w="5693252">
                <a:moveTo>
                  <a:pt x="0" y="0"/>
                </a:moveTo>
                <a:lnTo>
                  <a:pt x="5693251" y="0"/>
                </a:lnTo>
                <a:lnTo>
                  <a:pt x="5693251" y="5444172"/>
                </a:lnTo>
                <a:lnTo>
                  <a:pt x="0" y="5444172"/>
                </a:lnTo>
                <a:lnTo>
                  <a:pt x="0" y="0"/>
                </a:lnTo>
                <a:close/>
              </a:path>
            </a:pathLst>
          </a:custGeom>
          <a:blipFill>
            <a:blip r:embed="rId4"/>
            <a:stretch>
              <a:fillRect l="0" t="0" r="0" b="0"/>
            </a:stretch>
          </a:blipFill>
        </p:spPr>
      </p:sp>
      <p:sp>
        <p:nvSpPr>
          <p:cNvPr name="TextBox 5" id="5"/>
          <p:cNvSpPr txBox="true"/>
          <p:nvPr/>
        </p:nvSpPr>
        <p:spPr>
          <a:xfrm rot="0">
            <a:off x="6263478" y="119310"/>
            <a:ext cx="5761045" cy="1647331"/>
          </a:xfrm>
          <a:prstGeom prst="rect">
            <a:avLst/>
          </a:prstGeom>
        </p:spPr>
        <p:txBody>
          <a:bodyPr anchor="t" rtlCol="false" tIns="0" lIns="0" bIns="0" rIns="0">
            <a:spAutoFit/>
          </a:bodyPr>
          <a:lstStyle/>
          <a:p>
            <a:pPr algn="r">
              <a:lnSpc>
                <a:spcPts val="11603"/>
              </a:lnSpc>
            </a:pPr>
            <a:r>
              <a:rPr lang="en-US" sz="9833">
                <a:solidFill>
                  <a:srgbClr val="FFFFFF"/>
                </a:solidFill>
                <a:latin typeface="Times New Roman Bold"/>
              </a:rPr>
              <a:t>MODELS</a:t>
            </a:r>
          </a:p>
        </p:txBody>
      </p:sp>
      <p:sp>
        <p:nvSpPr>
          <p:cNvPr name="TextBox 6" id="6"/>
          <p:cNvSpPr txBox="true"/>
          <p:nvPr/>
        </p:nvSpPr>
        <p:spPr>
          <a:xfrm rot="0">
            <a:off x="1028700" y="1698927"/>
            <a:ext cx="16230600" cy="7745239"/>
          </a:xfrm>
          <a:prstGeom prst="rect">
            <a:avLst/>
          </a:prstGeom>
        </p:spPr>
        <p:txBody>
          <a:bodyPr anchor="t" rtlCol="false" tIns="0" lIns="0" bIns="0" rIns="0">
            <a:spAutoFit/>
          </a:bodyPr>
          <a:lstStyle/>
          <a:p>
            <a:pPr algn="l" marL="929811" indent="-464905" lvl="1">
              <a:lnSpc>
                <a:spcPts val="5081"/>
              </a:lnSpc>
              <a:buFont typeface="Arial"/>
              <a:buChar char="•"/>
            </a:pPr>
            <a:r>
              <a:rPr lang="en-US" sz="4306">
                <a:solidFill>
                  <a:srgbClr val="FFFFFF"/>
                </a:solidFill>
                <a:latin typeface="Times New Roman"/>
              </a:rPr>
              <a:t>Logistic Regression</a:t>
            </a:r>
          </a:p>
          <a:p>
            <a:pPr algn="l">
              <a:lnSpc>
                <a:spcPts val="5081"/>
              </a:lnSpc>
              <a:spcBef>
                <a:spcPct val="0"/>
              </a:spcBef>
            </a:pPr>
            <a:r>
              <a:rPr lang="en-US" sz="4306">
                <a:solidFill>
                  <a:srgbClr val="FFFFFF"/>
                </a:solidFill>
                <a:latin typeface="Times New Roman"/>
              </a:rPr>
              <a:t>Type: Classification</a:t>
            </a:r>
          </a:p>
          <a:p>
            <a:pPr algn="l">
              <a:lnSpc>
                <a:spcPts val="5081"/>
              </a:lnSpc>
              <a:spcBef>
                <a:spcPct val="0"/>
              </a:spcBef>
            </a:pPr>
            <a:r>
              <a:rPr lang="en-US" sz="4306">
                <a:solidFill>
                  <a:srgbClr val="FFFFFF"/>
                </a:solidFill>
                <a:latin typeface="Times New Roman"/>
              </a:rPr>
              <a:t>Description: Models the probability of a binary outcome using the logistic function.</a:t>
            </a:r>
          </a:p>
          <a:p>
            <a:pPr algn="l">
              <a:lnSpc>
                <a:spcPts val="5081"/>
              </a:lnSpc>
              <a:spcBef>
                <a:spcPct val="0"/>
              </a:spcBef>
            </a:pPr>
            <a:r>
              <a:rPr lang="en-US" sz="4306">
                <a:solidFill>
                  <a:srgbClr val="FFFFFF"/>
                </a:solidFill>
                <a:latin typeface="Times New Roman"/>
              </a:rPr>
              <a:t>Use Case: Predicting binary outcomes (e.g., spam detection).</a:t>
            </a:r>
          </a:p>
          <a:p>
            <a:pPr algn="l">
              <a:lnSpc>
                <a:spcPts val="5081"/>
              </a:lnSpc>
              <a:spcBef>
                <a:spcPct val="0"/>
              </a:spcBef>
            </a:pPr>
          </a:p>
          <a:p>
            <a:pPr algn="l" marL="929811" indent="-464905" lvl="1">
              <a:lnSpc>
                <a:spcPts val="5081"/>
              </a:lnSpc>
              <a:buFont typeface="Arial"/>
              <a:buChar char="•"/>
            </a:pPr>
            <a:r>
              <a:rPr lang="en-US" sz="4306">
                <a:solidFill>
                  <a:srgbClr val="FFFFFF"/>
                </a:solidFill>
                <a:latin typeface="Times New Roman"/>
              </a:rPr>
              <a:t>Support Vector Machine (SVM)</a:t>
            </a:r>
          </a:p>
          <a:p>
            <a:pPr algn="l">
              <a:lnSpc>
                <a:spcPts val="5081"/>
              </a:lnSpc>
              <a:spcBef>
                <a:spcPct val="0"/>
              </a:spcBef>
            </a:pPr>
            <a:r>
              <a:rPr lang="en-US" sz="4306">
                <a:solidFill>
                  <a:srgbClr val="FFFFFF"/>
                </a:solidFill>
                <a:latin typeface="Times New Roman"/>
              </a:rPr>
              <a:t>Type: Classification (also regression)</a:t>
            </a:r>
          </a:p>
          <a:p>
            <a:pPr algn="l">
              <a:lnSpc>
                <a:spcPts val="5081"/>
              </a:lnSpc>
              <a:spcBef>
                <a:spcPct val="0"/>
              </a:spcBef>
            </a:pPr>
            <a:r>
              <a:rPr lang="en-US" sz="4306">
                <a:solidFill>
                  <a:srgbClr val="FFFFFF"/>
                </a:solidFill>
                <a:latin typeface="Times New Roman"/>
              </a:rPr>
              <a:t>Description: Finds the best hyperplane to separate classes, maximizing the margin.</a:t>
            </a:r>
          </a:p>
          <a:p>
            <a:pPr algn="l">
              <a:lnSpc>
                <a:spcPts val="5081"/>
              </a:lnSpc>
              <a:spcBef>
                <a:spcPct val="0"/>
              </a:spcBef>
            </a:pPr>
            <a:r>
              <a:rPr lang="en-US" sz="4306">
                <a:solidFill>
                  <a:srgbClr val="FFFFFF"/>
                </a:solidFill>
                <a:latin typeface="Times New Roman"/>
              </a:rPr>
              <a:t>Use Case: Complex classification tasks (e.g., image and text classification).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4494633">
            <a:off x="737717" y="7024205"/>
            <a:ext cx="2605188" cy="2468415"/>
          </a:xfrm>
          <a:custGeom>
            <a:avLst/>
            <a:gdLst/>
            <a:ahLst/>
            <a:cxnLst/>
            <a:rect r="r" b="b" t="t" l="l"/>
            <a:pathLst>
              <a:path h="2468415" w="2605188">
                <a:moveTo>
                  <a:pt x="0" y="0"/>
                </a:moveTo>
                <a:lnTo>
                  <a:pt x="2605187" y="0"/>
                </a:lnTo>
                <a:lnTo>
                  <a:pt x="2605187" y="2468415"/>
                </a:lnTo>
                <a:lnTo>
                  <a:pt x="0" y="2468415"/>
                </a:lnTo>
                <a:lnTo>
                  <a:pt x="0" y="0"/>
                </a:lnTo>
                <a:close/>
              </a:path>
            </a:pathLst>
          </a:custGeom>
          <a:blipFill>
            <a:blip r:embed="rId2"/>
            <a:stretch>
              <a:fillRect l="0" t="0" r="0" b="0"/>
            </a:stretch>
          </a:blipFill>
        </p:spPr>
      </p:sp>
      <p:sp>
        <p:nvSpPr>
          <p:cNvPr name="Freeform 3" id="3"/>
          <p:cNvSpPr/>
          <p:nvPr/>
        </p:nvSpPr>
        <p:spPr>
          <a:xfrm flipH="false" flipV="false" rot="0">
            <a:off x="-1213644" y="-550315"/>
            <a:ext cx="5225712" cy="4650884"/>
          </a:xfrm>
          <a:custGeom>
            <a:avLst/>
            <a:gdLst/>
            <a:ahLst/>
            <a:cxnLst/>
            <a:rect r="r" b="b" t="t" l="l"/>
            <a:pathLst>
              <a:path h="4650884" w="5225712">
                <a:moveTo>
                  <a:pt x="0" y="0"/>
                </a:moveTo>
                <a:lnTo>
                  <a:pt x="5225712" y="0"/>
                </a:lnTo>
                <a:lnTo>
                  <a:pt x="5225712" y="4650884"/>
                </a:lnTo>
                <a:lnTo>
                  <a:pt x="0" y="4650884"/>
                </a:lnTo>
                <a:lnTo>
                  <a:pt x="0" y="0"/>
                </a:lnTo>
                <a:close/>
              </a:path>
            </a:pathLst>
          </a:custGeom>
          <a:blipFill>
            <a:blip r:embed="rId3"/>
            <a:stretch>
              <a:fillRect l="0" t="0" r="0" b="0"/>
            </a:stretch>
          </a:blipFill>
        </p:spPr>
      </p:sp>
      <p:sp>
        <p:nvSpPr>
          <p:cNvPr name="Freeform 4" id="4"/>
          <p:cNvSpPr/>
          <p:nvPr/>
        </p:nvSpPr>
        <p:spPr>
          <a:xfrm flipH="false" flipV="false" rot="313119">
            <a:off x="13680302" y="2022764"/>
            <a:ext cx="5693252" cy="5444172"/>
          </a:xfrm>
          <a:custGeom>
            <a:avLst/>
            <a:gdLst/>
            <a:ahLst/>
            <a:cxnLst/>
            <a:rect r="r" b="b" t="t" l="l"/>
            <a:pathLst>
              <a:path h="5444172" w="5693252">
                <a:moveTo>
                  <a:pt x="0" y="0"/>
                </a:moveTo>
                <a:lnTo>
                  <a:pt x="5693251" y="0"/>
                </a:lnTo>
                <a:lnTo>
                  <a:pt x="5693251" y="5444172"/>
                </a:lnTo>
                <a:lnTo>
                  <a:pt x="0" y="5444172"/>
                </a:lnTo>
                <a:lnTo>
                  <a:pt x="0" y="0"/>
                </a:lnTo>
                <a:close/>
              </a:path>
            </a:pathLst>
          </a:custGeom>
          <a:blipFill>
            <a:blip r:embed="rId4"/>
            <a:stretch>
              <a:fillRect l="0" t="0" r="0" b="0"/>
            </a:stretch>
          </a:blipFill>
        </p:spPr>
      </p:sp>
      <p:sp>
        <p:nvSpPr>
          <p:cNvPr name="TextBox 5" id="5"/>
          <p:cNvSpPr txBox="true"/>
          <p:nvPr/>
        </p:nvSpPr>
        <p:spPr>
          <a:xfrm rot="0">
            <a:off x="6306252" y="119310"/>
            <a:ext cx="5675497" cy="1647331"/>
          </a:xfrm>
          <a:prstGeom prst="rect">
            <a:avLst/>
          </a:prstGeom>
        </p:spPr>
        <p:txBody>
          <a:bodyPr anchor="t" rtlCol="false" tIns="0" lIns="0" bIns="0" rIns="0">
            <a:spAutoFit/>
          </a:bodyPr>
          <a:lstStyle/>
          <a:p>
            <a:pPr algn="r">
              <a:lnSpc>
                <a:spcPts val="11603"/>
              </a:lnSpc>
            </a:pPr>
            <a:r>
              <a:rPr lang="en-US" sz="9833">
                <a:solidFill>
                  <a:srgbClr val="FFFFFF"/>
                </a:solidFill>
                <a:latin typeface="Times New Roman Bold"/>
              </a:rPr>
              <a:t>MODELS</a:t>
            </a:r>
          </a:p>
        </p:txBody>
      </p:sp>
      <p:sp>
        <p:nvSpPr>
          <p:cNvPr name="TextBox 6" id="6"/>
          <p:cNvSpPr txBox="true"/>
          <p:nvPr/>
        </p:nvSpPr>
        <p:spPr>
          <a:xfrm rot="0">
            <a:off x="1028700" y="1320315"/>
            <a:ext cx="16230600" cy="8383414"/>
          </a:xfrm>
          <a:prstGeom prst="rect">
            <a:avLst/>
          </a:prstGeom>
        </p:spPr>
        <p:txBody>
          <a:bodyPr anchor="t" rtlCol="false" tIns="0" lIns="0" bIns="0" rIns="0">
            <a:spAutoFit/>
          </a:bodyPr>
          <a:lstStyle/>
          <a:p>
            <a:pPr algn="l" marL="929811" indent="-464905" lvl="1">
              <a:lnSpc>
                <a:spcPts val="5081"/>
              </a:lnSpc>
              <a:buFont typeface="Arial"/>
              <a:buChar char="•"/>
            </a:pPr>
            <a:r>
              <a:rPr lang="en-US" sz="4306">
                <a:solidFill>
                  <a:srgbClr val="FFFFFF"/>
                </a:solidFill>
                <a:latin typeface="Times New Roman"/>
              </a:rPr>
              <a:t>Random Forest</a:t>
            </a:r>
          </a:p>
          <a:p>
            <a:pPr algn="l">
              <a:lnSpc>
                <a:spcPts val="5081"/>
              </a:lnSpc>
            </a:pPr>
            <a:r>
              <a:rPr lang="en-US" sz="4306">
                <a:solidFill>
                  <a:srgbClr val="FFFFFF"/>
                </a:solidFill>
                <a:latin typeface="Times New Roman"/>
              </a:rPr>
              <a:t>Type: Ensemble, Classification, and Regression</a:t>
            </a:r>
          </a:p>
          <a:p>
            <a:pPr algn="l">
              <a:lnSpc>
                <a:spcPts val="5081"/>
              </a:lnSpc>
            </a:pPr>
            <a:r>
              <a:rPr lang="en-US" sz="4306">
                <a:solidFill>
                  <a:srgbClr val="FFFFFF"/>
                </a:solidFill>
                <a:latin typeface="Times New Roman"/>
              </a:rPr>
              <a:t>Description: Builds multiple decision trees and averages their predictions to improve accuracy and reduce overfitting.</a:t>
            </a:r>
          </a:p>
          <a:p>
            <a:pPr algn="l">
              <a:lnSpc>
                <a:spcPts val="5081"/>
              </a:lnSpc>
            </a:pPr>
            <a:r>
              <a:rPr lang="en-US" sz="4306">
                <a:solidFill>
                  <a:srgbClr val="FFFFFF"/>
                </a:solidFill>
                <a:latin typeface="Times New Roman"/>
              </a:rPr>
              <a:t>Use Case: Versatile; used for both classification and regression (e.g., customer churn, house prices).</a:t>
            </a:r>
          </a:p>
          <a:p>
            <a:pPr algn="l">
              <a:lnSpc>
                <a:spcPts val="5081"/>
              </a:lnSpc>
            </a:pPr>
          </a:p>
          <a:p>
            <a:pPr algn="l" marL="929811" indent="-464905" lvl="1">
              <a:lnSpc>
                <a:spcPts val="5081"/>
              </a:lnSpc>
              <a:buFont typeface="Arial"/>
              <a:buChar char="•"/>
            </a:pPr>
            <a:r>
              <a:rPr lang="en-US" sz="4306">
                <a:solidFill>
                  <a:srgbClr val="FFFFFF"/>
                </a:solidFill>
                <a:latin typeface="Times New Roman"/>
              </a:rPr>
              <a:t>Naive Bayes</a:t>
            </a:r>
          </a:p>
          <a:p>
            <a:pPr algn="l">
              <a:lnSpc>
                <a:spcPts val="5081"/>
              </a:lnSpc>
            </a:pPr>
            <a:r>
              <a:rPr lang="en-US" sz="4306">
                <a:solidFill>
                  <a:srgbClr val="FFFFFF"/>
                </a:solidFill>
                <a:latin typeface="Times New Roman"/>
              </a:rPr>
              <a:t>Type: Classification</a:t>
            </a:r>
          </a:p>
          <a:p>
            <a:pPr algn="l">
              <a:lnSpc>
                <a:spcPts val="5081"/>
              </a:lnSpc>
            </a:pPr>
            <a:r>
              <a:rPr lang="en-US" sz="4306">
                <a:solidFill>
                  <a:srgbClr val="FFFFFF"/>
                </a:solidFill>
                <a:latin typeface="Times New Roman"/>
              </a:rPr>
              <a:t>Description: Uses Bayes' theorem with an assumption of independence between predictors.</a:t>
            </a:r>
          </a:p>
          <a:p>
            <a:pPr algn="l">
              <a:lnSpc>
                <a:spcPts val="5081"/>
              </a:lnSpc>
            </a:pPr>
            <a:r>
              <a:rPr lang="en-US" sz="4306">
                <a:solidFill>
                  <a:srgbClr val="FFFFFF"/>
                </a:solidFill>
                <a:latin typeface="Times New Roman"/>
              </a:rPr>
              <a:t>Use Case: Text classification (e.g., spam detection, sentiment analysis).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564986" y="-3282418"/>
            <a:ext cx="7027814" cy="6254754"/>
          </a:xfrm>
          <a:custGeom>
            <a:avLst/>
            <a:gdLst/>
            <a:ahLst/>
            <a:cxnLst/>
            <a:rect r="r" b="b" t="t" l="l"/>
            <a:pathLst>
              <a:path h="6254754" w="7027814">
                <a:moveTo>
                  <a:pt x="0" y="0"/>
                </a:moveTo>
                <a:lnTo>
                  <a:pt x="7027814" y="0"/>
                </a:lnTo>
                <a:lnTo>
                  <a:pt x="7027814" y="6254755"/>
                </a:lnTo>
                <a:lnTo>
                  <a:pt x="0" y="6254755"/>
                </a:lnTo>
                <a:lnTo>
                  <a:pt x="0" y="0"/>
                </a:lnTo>
                <a:close/>
              </a:path>
            </a:pathLst>
          </a:custGeom>
          <a:blipFill>
            <a:blip r:embed="rId2"/>
            <a:stretch>
              <a:fillRect l="0" t="0" r="0" b="0"/>
            </a:stretch>
          </a:blipFill>
        </p:spPr>
      </p:sp>
      <p:sp>
        <p:nvSpPr>
          <p:cNvPr name="Freeform 3" id="3"/>
          <p:cNvSpPr/>
          <p:nvPr/>
        </p:nvSpPr>
        <p:spPr>
          <a:xfrm flipH="false" flipV="false" rot="9490257">
            <a:off x="7689755" y="8051995"/>
            <a:ext cx="2546291" cy="2412611"/>
          </a:xfrm>
          <a:custGeom>
            <a:avLst/>
            <a:gdLst/>
            <a:ahLst/>
            <a:cxnLst/>
            <a:rect r="r" b="b" t="t" l="l"/>
            <a:pathLst>
              <a:path h="2412611" w="2546291">
                <a:moveTo>
                  <a:pt x="0" y="0"/>
                </a:moveTo>
                <a:lnTo>
                  <a:pt x="2546291" y="0"/>
                </a:lnTo>
                <a:lnTo>
                  <a:pt x="2546291" y="2412610"/>
                </a:lnTo>
                <a:lnTo>
                  <a:pt x="0" y="2412610"/>
                </a:lnTo>
                <a:lnTo>
                  <a:pt x="0" y="0"/>
                </a:lnTo>
                <a:close/>
              </a:path>
            </a:pathLst>
          </a:custGeom>
          <a:blipFill>
            <a:blip r:embed="rId3"/>
            <a:stretch>
              <a:fillRect l="0" t="0" r="0" b="0"/>
            </a:stretch>
          </a:blipFill>
        </p:spPr>
      </p:sp>
      <p:sp>
        <p:nvSpPr>
          <p:cNvPr name="Freeform 4" id="4"/>
          <p:cNvSpPr/>
          <p:nvPr/>
        </p:nvSpPr>
        <p:spPr>
          <a:xfrm flipH="false" flipV="false" rot="6148233">
            <a:off x="12954631" y="3749858"/>
            <a:ext cx="6861060" cy="6560888"/>
          </a:xfrm>
          <a:custGeom>
            <a:avLst/>
            <a:gdLst/>
            <a:ahLst/>
            <a:cxnLst/>
            <a:rect r="r" b="b" t="t" l="l"/>
            <a:pathLst>
              <a:path h="6560888" w="6861060">
                <a:moveTo>
                  <a:pt x="0" y="0"/>
                </a:moveTo>
                <a:lnTo>
                  <a:pt x="6861060" y="0"/>
                </a:lnTo>
                <a:lnTo>
                  <a:pt x="6861060" y="6560888"/>
                </a:lnTo>
                <a:lnTo>
                  <a:pt x="0" y="6560888"/>
                </a:lnTo>
                <a:lnTo>
                  <a:pt x="0" y="0"/>
                </a:lnTo>
                <a:close/>
              </a:path>
            </a:pathLst>
          </a:custGeom>
          <a:blipFill>
            <a:blip r:embed="rId4"/>
            <a:stretch>
              <a:fillRect l="0" t="0" r="0" b="0"/>
            </a:stretch>
          </a:blipFill>
        </p:spPr>
      </p:sp>
      <p:sp>
        <p:nvSpPr>
          <p:cNvPr name="TextBox 5" id="5"/>
          <p:cNvSpPr txBox="true"/>
          <p:nvPr/>
        </p:nvSpPr>
        <p:spPr>
          <a:xfrm rot="0">
            <a:off x="2659108" y="250694"/>
            <a:ext cx="6603209" cy="1413137"/>
          </a:xfrm>
          <a:prstGeom prst="rect">
            <a:avLst/>
          </a:prstGeom>
        </p:spPr>
        <p:txBody>
          <a:bodyPr anchor="t" rtlCol="false" tIns="0" lIns="0" bIns="0" rIns="0">
            <a:spAutoFit/>
          </a:bodyPr>
          <a:lstStyle/>
          <a:p>
            <a:pPr algn="l">
              <a:lnSpc>
                <a:spcPts val="9987"/>
              </a:lnSpc>
            </a:pPr>
            <a:r>
              <a:rPr lang="en-US" sz="8463">
                <a:solidFill>
                  <a:srgbClr val="4D1354"/>
                </a:solidFill>
                <a:latin typeface="Times New Roman Bold"/>
              </a:rPr>
              <a:t>Future Scopes</a:t>
            </a:r>
          </a:p>
        </p:txBody>
      </p:sp>
      <p:sp>
        <p:nvSpPr>
          <p:cNvPr name="TextBox 6" id="6"/>
          <p:cNvSpPr txBox="true"/>
          <p:nvPr/>
        </p:nvSpPr>
        <p:spPr>
          <a:xfrm rot="0">
            <a:off x="641609" y="2292773"/>
            <a:ext cx="14248924" cy="4737529"/>
          </a:xfrm>
          <a:prstGeom prst="rect">
            <a:avLst/>
          </a:prstGeom>
        </p:spPr>
        <p:txBody>
          <a:bodyPr anchor="t" rtlCol="false" tIns="0" lIns="0" bIns="0" rIns="0">
            <a:spAutoFit/>
          </a:bodyPr>
          <a:lstStyle/>
          <a:p>
            <a:pPr algn="l">
              <a:lnSpc>
                <a:spcPts val="6099"/>
              </a:lnSpc>
            </a:pPr>
            <a:r>
              <a:rPr lang="en-US" sz="5168">
                <a:solidFill>
                  <a:srgbClr val="000000"/>
                </a:solidFill>
                <a:latin typeface="Times New Roman"/>
              </a:rPr>
              <a:t>1. Integration of Multimodal Data</a:t>
            </a:r>
          </a:p>
          <a:p>
            <a:pPr algn="l">
              <a:lnSpc>
                <a:spcPts val="6099"/>
              </a:lnSpc>
            </a:pPr>
            <a:r>
              <a:rPr lang="en-US" sz="5168">
                <a:solidFill>
                  <a:srgbClr val="000000"/>
                </a:solidFill>
                <a:latin typeface="Times New Roman"/>
              </a:rPr>
              <a:t>2. Improving Real-time Detection and Scalability</a:t>
            </a:r>
          </a:p>
          <a:p>
            <a:pPr algn="l">
              <a:lnSpc>
                <a:spcPts val="6099"/>
              </a:lnSpc>
            </a:pPr>
            <a:r>
              <a:rPr lang="en-US" sz="5168">
                <a:solidFill>
                  <a:srgbClr val="000000"/>
                </a:solidFill>
                <a:latin typeface="Times New Roman"/>
              </a:rPr>
              <a:t>3. Cross-domain and Cross-lingual Adaptability</a:t>
            </a:r>
          </a:p>
          <a:p>
            <a:pPr algn="l">
              <a:lnSpc>
                <a:spcPts val="6099"/>
              </a:lnSpc>
            </a:pPr>
            <a:r>
              <a:rPr lang="en-US" sz="5168">
                <a:solidFill>
                  <a:srgbClr val="000000"/>
                </a:solidFill>
                <a:latin typeface="Times New Roman"/>
              </a:rPr>
              <a:t>4. User Engagement and Human-AI Collaboration</a:t>
            </a:r>
          </a:p>
          <a:p>
            <a:pPr algn="l">
              <a:lnSpc>
                <a:spcPts val="6099"/>
              </a:lnSpc>
            </a:pPr>
            <a:r>
              <a:rPr lang="en-US" sz="5168">
                <a:solidFill>
                  <a:srgbClr val="000000"/>
                </a:solidFill>
                <a:latin typeface="Times New Roman"/>
              </a:rPr>
              <a:t>5.</a:t>
            </a:r>
            <a:r>
              <a:rPr lang="en-US" sz="5168">
                <a:solidFill>
                  <a:srgbClr val="000000"/>
                </a:solidFill>
                <a:latin typeface="Times New Roman"/>
              </a:rPr>
              <a:t> Robustness to Adversarial Attacks</a:t>
            </a:r>
          </a:p>
          <a:p>
            <a:pPr algn="l">
              <a:lnSpc>
                <a:spcPts val="6099"/>
              </a:lnSpc>
              <a:spcBef>
                <a:spcPct val="0"/>
              </a:spcBef>
            </a:pPr>
            <a:r>
              <a:rPr lang="en-US" sz="5168">
                <a:solidFill>
                  <a:srgbClr val="000000"/>
                </a:solidFill>
                <a:latin typeface="Times New Roman"/>
              </a:rPr>
              <a:t>6</a:t>
            </a:r>
            <a:r>
              <a:rPr lang="en-US" sz="5168">
                <a:solidFill>
                  <a:srgbClr val="000000"/>
                </a:solidFill>
                <a:latin typeface="Times New Roman"/>
              </a:rPr>
              <a:t>. Ethical and Privacy Considerations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15618292" y="7698038"/>
            <a:ext cx="3068145" cy="2992202"/>
          </a:xfrm>
          <a:custGeom>
            <a:avLst/>
            <a:gdLst/>
            <a:ahLst/>
            <a:cxnLst/>
            <a:rect r="r" b="b" t="t" l="l"/>
            <a:pathLst>
              <a:path h="2992202" w="3068145">
                <a:moveTo>
                  <a:pt x="0" y="0"/>
                </a:moveTo>
                <a:lnTo>
                  <a:pt x="3068146" y="0"/>
                </a:lnTo>
                <a:lnTo>
                  <a:pt x="3068146" y="2992202"/>
                </a:lnTo>
                <a:lnTo>
                  <a:pt x="0" y="2992202"/>
                </a:lnTo>
                <a:lnTo>
                  <a:pt x="0" y="0"/>
                </a:lnTo>
                <a:close/>
              </a:path>
            </a:pathLst>
          </a:custGeom>
          <a:blipFill>
            <a:blip r:embed="rId2"/>
            <a:stretch>
              <a:fillRect l="-1411" t="0" r="-5494" b="-3863"/>
            </a:stretch>
          </a:blipFill>
        </p:spPr>
      </p:sp>
      <p:sp>
        <p:nvSpPr>
          <p:cNvPr name="Freeform 3" id="3"/>
          <p:cNvSpPr/>
          <p:nvPr/>
        </p:nvSpPr>
        <p:spPr>
          <a:xfrm flipH="false" flipV="false" rot="-6185645">
            <a:off x="-3013198" y="2737397"/>
            <a:ext cx="8083796" cy="7330214"/>
          </a:xfrm>
          <a:custGeom>
            <a:avLst/>
            <a:gdLst/>
            <a:ahLst/>
            <a:cxnLst/>
            <a:rect r="r" b="b" t="t" l="l"/>
            <a:pathLst>
              <a:path h="7330214" w="8083796">
                <a:moveTo>
                  <a:pt x="0" y="0"/>
                </a:moveTo>
                <a:lnTo>
                  <a:pt x="8083796" y="0"/>
                </a:lnTo>
                <a:lnTo>
                  <a:pt x="8083796" y="7330214"/>
                </a:lnTo>
                <a:lnTo>
                  <a:pt x="0" y="7330214"/>
                </a:lnTo>
                <a:lnTo>
                  <a:pt x="0" y="0"/>
                </a:lnTo>
                <a:close/>
              </a:path>
            </a:pathLst>
          </a:custGeom>
          <a:blipFill>
            <a:blip r:embed="rId3"/>
            <a:stretch>
              <a:fillRect l="-942" t="0" r="-942" b="0"/>
            </a:stretch>
          </a:blipFill>
        </p:spPr>
      </p:sp>
      <p:sp>
        <p:nvSpPr>
          <p:cNvPr name="TextBox 4" id="4"/>
          <p:cNvSpPr txBox="true"/>
          <p:nvPr/>
        </p:nvSpPr>
        <p:spPr>
          <a:xfrm rot="0">
            <a:off x="3544295" y="371230"/>
            <a:ext cx="11199410" cy="1191115"/>
          </a:xfrm>
          <a:prstGeom prst="rect">
            <a:avLst/>
          </a:prstGeom>
        </p:spPr>
        <p:txBody>
          <a:bodyPr anchor="t" rtlCol="false" tIns="0" lIns="0" bIns="0" rIns="0">
            <a:spAutoFit/>
          </a:bodyPr>
          <a:lstStyle/>
          <a:p>
            <a:pPr algn="l">
              <a:lnSpc>
                <a:spcPts val="8356"/>
              </a:lnSpc>
            </a:pPr>
            <a:r>
              <a:rPr lang="en-US" sz="7081">
                <a:solidFill>
                  <a:srgbClr val="FFFFFF"/>
                </a:solidFill>
                <a:latin typeface="Times New Roman Bold"/>
              </a:rPr>
              <a:t>RESULT &amp; CONCLUSION</a:t>
            </a:r>
          </a:p>
        </p:txBody>
      </p:sp>
      <p:sp>
        <p:nvSpPr>
          <p:cNvPr name="TextBox 5" id="5"/>
          <p:cNvSpPr txBox="true"/>
          <p:nvPr/>
        </p:nvSpPr>
        <p:spPr>
          <a:xfrm rot="0">
            <a:off x="3022369" y="1587740"/>
            <a:ext cx="12595924" cy="7598678"/>
          </a:xfrm>
          <a:prstGeom prst="rect">
            <a:avLst/>
          </a:prstGeom>
        </p:spPr>
        <p:txBody>
          <a:bodyPr anchor="t" rtlCol="false" tIns="0" lIns="0" bIns="0" rIns="0">
            <a:spAutoFit/>
          </a:bodyPr>
          <a:lstStyle/>
          <a:p>
            <a:pPr algn="ctr">
              <a:lnSpc>
                <a:spcPts val="3369"/>
              </a:lnSpc>
              <a:spcBef>
                <a:spcPct val="0"/>
              </a:spcBef>
            </a:pPr>
            <a:r>
              <a:rPr lang="en-US" sz="2855">
                <a:solidFill>
                  <a:srgbClr val="FFFFFF"/>
                </a:solidFill>
                <a:latin typeface="Times New Roman"/>
              </a:rPr>
              <a:t>1. Performance Metrics:</a:t>
            </a:r>
          </a:p>
          <a:p>
            <a:pPr algn="ctr">
              <a:lnSpc>
                <a:spcPts val="3369"/>
              </a:lnSpc>
              <a:spcBef>
                <a:spcPct val="0"/>
              </a:spcBef>
            </a:pPr>
            <a:r>
              <a:rPr lang="en-US" sz="2855">
                <a:solidFill>
                  <a:srgbClr val="FFFFFF"/>
                </a:solidFill>
                <a:latin typeface="Times New Roman"/>
              </a:rPr>
              <a:t>   - Confusion Matrix: High true positives (950) and true negatives (930).</a:t>
            </a:r>
          </a:p>
          <a:p>
            <a:pPr algn="ctr">
              <a:lnSpc>
                <a:spcPts val="3369"/>
              </a:lnSpc>
              <a:spcBef>
                <a:spcPct val="0"/>
              </a:spcBef>
            </a:pPr>
            <a:r>
              <a:rPr lang="en-US" sz="2855">
                <a:solidFill>
                  <a:srgbClr val="FFFFFF"/>
                </a:solidFill>
                <a:latin typeface="Times New Roman"/>
              </a:rPr>
              <a:t>   - Classification Report: Precision and F1-score of 0.94 for both real and fake news.</a:t>
            </a:r>
          </a:p>
          <a:p>
            <a:pPr algn="ctr">
              <a:lnSpc>
                <a:spcPts val="3369"/>
              </a:lnSpc>
              <a:spcBef>
                <a:spcPct val="0"/>
              </a:spcBef>
            </a:pPr>
            <a:r>
              <a:rPr lang="en-US" sz="2855">
                <a:solidFill>
                  <a:srgbClr val="FFFFFF"/>
                </a:solidFill>
                <a:latin typeface="Times New Roman"/>
              </a:rPr>
              <a:t>   </a:t>
            </a:r>
          </a:p>
          <a:p>
            <a:pPr algn="ctr">
              <a:lnSpc>
                <a:spcPts val="3369"/>
              </a:lnSpc>
              <a:spcBef>
                <a:spcPct val="0"/>
              </a:spcBef>
            </a:pPr>
            <a:r>
              <a:rPr lang="en-US" sz="2855">
                <a:solidFill>
                  <a:srgbClr val="FFFFFF"/>
                </a:solidFill>
                <a:latin typeface="Times New Roman"/>
              </a:rPr>
              <a:t>2. Class Distribution: Balanced dataset.</a:t>
            </a:r>
          </a:p>
          <a:p>
            <a:pPr algn="ctr">
              <a:lnSpc>
                <a:spcPts val="3369"/>
              </a:lnSpc>
              <a:spcBef>
                <a:spcPct val="0"/>
              </a:spcBef>
            </a:pPr>
          </a:p>
          <a:p>
            <a:pPr algn="ctr">
              <a:lnSpc>
                <a:spcPts val="3369"/>
              </a:lnSpc>
              <a:spcBef>
                <a:spcPct val="0"/>
              </a:spcBef>
            </a:pPr>
            <a:r>
              <a:rPr lang="en-US" sz="2855">
                <a:solidFill>
                  <a:srgbClr val="FFFFFF"/>
                </a:solidFill>
                <a:latin typeface="Times New Roman"/>
              </a:rPr>
              <a:t>Discussion:</a:t>
            </a:r>
          </a:p>
          <a:p>
            <a:pPr algn="ctr">
              <a:lnSpc>
                <a:spcPts val="3369"/>
              </a:lnSpc>
              <a:spcBef>
                <a:spcPct val="0"/>
              </a:spcBef>
            </a:pPr>
            <a:r>
              <a:rPr lang="en-US" sz="2855">
                <a:solidFill>
                  <a:srgbClr val="FFFFFF"/>
                </a:solidFill>
                <a:latin typeface="Times New Roman"/>
              </a:rPr>
              <a:t>- Effectiveness: High accuracy and reliability.</a:t>
            </a:r>
          </a:p>
          <a:p>
            <a:pPr algn="ctr">
              <a:lnSpc>
                <a:spcPts val="3369"/>
              </a:lnSpc>
              <a:spcBef>
                <a:spcPct val="0"/>
              </a:spcBef>
            </a:pPr>
            <a:r>
              <a:rPr lang="en-US" sz="2855">
                <a:solidFill>
                  <a:srgbClr val="FFFFFF"/>
                </a:solidFill>
                <a:latin typeface="Times New Roman"/>
              </a:rPr>
              <a:t>- Challenges: Data quality and generalization.</a:t>
            </a:r>
          </a:p>
          <a:p>
            <a:pPr algn="ctr">
              <a:lnSpc>
                <a:spcPts val="3369"/>
              </a:lnSpc>
              <a:spcBef>
                <a:spcPct val="0"/>
              </a:spcBef>
            </a:pPr>
          </a:p>
          <a:p>
            <a:pPr algn="ctr">
              <a:lnSpc>
                <a:spcPts val="3369"/>
              </a:lnSpc>
              <a:spcBef>
                <a:spcPct val="0"/>
              </a:spcBef>
            </a:pPr>
            <a:r>
              <a:rPr lang="en-US" sz="2855">
                <a:solidFill>
                  <a:srgbClr val="FFFFFF"/>
                </a:solidFill>
                <a:latin typeface="Times New Roman"/>
              </a:rPr>
              <a:t>Future Work:</a:t>
            </a:r>
          </a:p>
          <a:p>
            <a:pPr algn="ctr">
              <a:lnSpc>
                <a:spcPts val="3369"/>
              </a:lnSpc>
              <a:spcBef>
                <a:spcPct val="0"/>
              </a:spcBef>
            </a:pPr>
            <a:r>
              <a:rPr lang="en-US" sz="2855">
                <a:solidFill>
                  <a:srgbClr val="FFFFFF"/>
                </a:solidFill>
                <a:latin typeface="Times New Roman"/>
              </a:rPr>
              <a:t>- Expand datasets.</a:t>
            </a:r>
          </a:p>
          <a:p>
            <a:pPr algn="ctr">
              <a:lnSpc>
                <a:spcPts val="3369"/>
              </a:lnSpc>
              <a:spcBef>
                <a:spcPct val="0"/>
              </a:spcBef>
            </a:pPr>
            <a:r>
              <a:rPr lang="en-US" sz="2855">
                <a:solidFill>
                  <a:srgbClr val="FFFFFF"/>
                </a:solidFill>
                <a:latin typeface="Times New Roman"/>
              </a:rPr>
              <a:t>- Explore advanced models (e.g., LSTM, BERT).</a:t>
            </a:r>
          </a:p>
          <a:p>
            <a:pPr algn="ctr">
              <a:lnSpc>
                <a:spcPts val="3369"/>
              </a:lnSpc>
              <a:spcBef>
                <a:spcPct val="0"/>
              </a:spcBef>
            </a:pPr>
            <a:r>
              <a:rPr lang="en-US" sz="2855">
                <a:solidFill>
                  <a:srgbClr val="FFFFFF"/>
                </a:solidFill>
                <a:latin typeface="Times New Roman"/>
              </a:rPr>
              <a:t>- Add features like metadata.</a:t>
            </a:r>
          </a:p>
          <a:p>
            <a:pPr algn="ctr">
              <a:lnSpc>
                <a:spcPts val="3369"/>
              </a:lnSpc>
              <a:spcBef>
                <a:spcPct val="0"/>
              </a:spcBef>
            </a:pPr>
          </a:p>
          <a:p>
            <a:pPr algn="ctr">
              <a:lnSpc>
                <a:spcPts val="3369"/>
              </a:lnSpc>
              <a:spcBef>
                <a:spcPct val="0"/>
              </a:spcBef>
            </a:pPr>
            <a:r>
              <a:rPr lang="en-US" sz="2855">
                <a:solidFill>
                  <a:srgbClr val="FFFFFF"/>
                </a:solidFill>
                <a:latin typeface="Times New Roman Bold"/>
              </a:rPr>
              <a:t>Conclusion: Effective model with strong metrics and a practical Streamlit app for real-time detection. Future enhancements planned for robustness and applicability.</a:t>
            </a:r>
          </a:p>
        </p:txBody>
      </p:sp>
      <p:sp>
        <p:nvSpPr>
          <p:cNvPr name="Freeform 6" id="6"/>
          <p:cNvSpPr/>
          <p:nvPr/>
        </p:nvSpPr>
        <p:spPr>
          <a:xfrm flipH="false" flipV="false" rot="-447366">
            <a:off x="715389" y="643272"/>
            <a:ext cx="2437842" cy="2355421"/>
          </a:xfrm>
          <a:custGeom>
            <a:avLst/>
            <a:gdLst/>
            <a:ahLst/>
            <a:cxnLst/>
            <a:rect r="r" b="b" t="t" l="l"/>
            <a:pathLst>
              <a:path h="2355421" w="2437842">
                <a:moveTo>
                  <a:pt x="0" y="0"/>
                </a:moveTo>
                <a:lnTo>
                  <a:pt x="2437842" y="0"/>
                </a:lnTo>
                <a:lnTo>
                  <a:pt x="2437842" y="2355421"/>
                </a:lnTo>
                <a:lnTo>
                  <a:pt x="0" y="2355421"/>
                </a:lnTo>
                <a:lnTo>
                  <a:pt x="0" y="0"/>
                </a:lnTo>
                <a:close/>
              </a:path>
            </a:pathLst>
          </a:custGeom>
          <a:blipFill>
            <a:blip r:embed="rId4"/>
            <a:stretch>
              <a:fillRect l="-433" t="0" r="-606" b="0"/>
            </a:stretch>
          </a:blipFill>
        </p:spPr>
      </p:sp>
      <p:sp>
        <p:nvSpPr>
          <p:cNvPr name="Freeform 7" id="7"/>
          <p:cNvSpPr/>
          <p:nvPr/>
        </p:nvSpPr>
        <p:spPr>
          <a:xfrm flipH="false" flipV="false" rot="-447366">
            <a:off x="16498974" y="-548992"/>
            <a:ext cx="2437842" cy="2355421"/>
          </a:xfrm>
          <a:custGeom>
            <a:avLst/>
            <a:gdLst/>
            <a:ahLst/>
            <a:cxnLst/>
            <a:rect r="r" b="b" t="t" l="l"/>
            <a:pathLst>
              <a:path h="2355421" w="2437842">
                <a:moveTo>
                  <a:pt x="0" y="0"/>
                </a:moveTo>
                <a:lnTo>
                  <a:pt x="2437842" y="0"/>
                </a:lnTo>
                <a:lnTo>
                  <a:pt x="2437842" y="2355421"/>
                </a:lnTo>
                <a:lnTo>
                  <a:pt x="0" y="2355421"/>
                </a:lnTo>
                <a:lnTo>
                  <a:pt x="0" y="0"/>
                </a:lnTo>
                <a:close/>
              </a:path>
            </a:pathLst>
          </a:custGeom>
          <a:blipFill>
            <a:blip r:embed="rId4"/>
            <a:stretch>
              <a:fillRect l="-433" t="0" r="-606" b="0"/>
            </a:stretch>
          </a:blipFill>
        </p:spPr>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1561618"/>
          <a:ext cx="16230600" cy="8413940"/>
        </p:xfrm>
        <a:graphic>
          <a:graphicData uri="http://schemas.openxmlformats.org/drawingml/2006/table">
            <a:tbl>
              <a:tblPr/>
              <a:tblGrid>
                <a:gridCol w="1547979"/>
                <a:gridCol w="14682621"/>
              </a:tblGrid>
              <a:tr h="1971266">
                <a:tc>
                  <a:txBody>
                    <a:bodyPr anchor="t" rtlCol="false"/>
                    <a:lstStyle/>
                    <a:p>
                      <a:pPr algn="ctr">
                        <a:lnSpc>
                          <a:spcPts val="2520"/>
                        </a:lnSpc>
                        <a:defRPr/>
                      </a:pPr>
                      <a:r>
                        <a:rPr lang="en-US" sz="1800">
                          <a:solidFill>
                            <a:srgbClr val="000000"/>
                          </a:solidFill>
                          <a:latin typeface="Times New Roman"/>
                        </a:rPr>
                        <a:t>[1]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Yilin Wang, Suhang Wang, Jiliang Tang, Huan Liu, and Baoxin Li. "Unsupervised sentiment analysis for social media images." In IJCAI, pages 2378–2379, 2015.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500142">
                <a:tc>
                  <a:txBody>
                    <a:bodyPr anchor="t" rtlCol="false"/>
                    <a:lstStyle/>
                    <a:p>
                      <a:pPr algn="ctr">
                        <a:lnSpc>
                          <a:spcPts val="2520"/>
                        </a:lnSpc>
                        <a:defRPr/>
                      </a:pPr>
                      <a:r>
                        <a:rPr lang="en-US" sz="1800">
                          <a:solidFill>
                            <a:srgbClr val="000000"/>
                          </a:solidFill>
                          <a:latin typeface="Times New Roman"/>
                        </a:rPr>
                        <a:t>[2]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Zhang, Xichen, and Ali A. Ghorbani. "An Overview of Online Fake News: Characterization, Detection, and Discussion." Information Processing and Management, vol. 57, 2020, 102025. Elsevier, 2019.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235704">
                <a:tc>
                  <a:txBody>
                    <a:bodyPr anchor="t" rtlCol="false"/>
                    <a:lstStyle/>
                    <a:p>
                      <a:pPr algn="ctr">
                        <a:lnSpc>
                          <a:spcPts val="2520"/>
                        </a:lnSpc>
                        <a:defRPr/>
                      </a:pPr>
                      <a:r>
                        <a:rPr lang="en-US" sz="1800">
                          <a:solidFill>
                            <a:srgbClr val="000000"/>
                          </a:solidFill>
                          <a:latin typeface="Times New Roman"/>
                        </a:rPr>
                        <a:t>[3]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Shu, Kai, Amy Sliva, Suhang Wang, Jiliang Tang, and Huan Liu. "Fake News Detection on Social Media: A Data Mining Perspective." ACM SIGKDD Explorations Newsletter, vol. 19, no. 1, 2017, pp. 22-36. ACM.</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06828">
                <a:tc>
                  <a:txBody>
                    <a:bodyPr anchor="t" rtlCol="false"/>
                    <a:lstStyle/>
                    <a:p>
                      <a:pPr algn="ctr">
                        <a:lnSpc>
                          <a:spcPts val="2520"/>
                        </a:lnSpc>
                        <a:defRPr/>
                      </a:pPr>
                      <a:r>
                        <a:rPr lang="en-US" sz="1800">
                          <a:solidFill>
                            <a:srgbClr val="000000"/>
                          </a:solidFill>
                          <a:latin typeface="Times New Roman"/>
                        </a:rPr>
                        <a:t>[4]</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Navin K.C. “FAKE NEWS DETECTION.” IV-M.Sc.SS, Department of Software Systems and Computer Science [PG], KG College of Arts and Science.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6048764" y="371957"/>
            <a:ext cx="6190473" cy="1189661"/>
          </a:xfrm>
          <a:prstGeom prst="rect">
            <a:avLst/>
          </a:prstGeom>
        </p:spPr>
        <p:txBody>
          <a:bodyPr anchor="t" rtlCol="false" tIns="0" lIns="0" bIns="0" rIns="0">
            <a:spAutoFit/>
          </a:bodyPr>
          <a:lstStyle/>
          <a:p>
            <a:pPr algn="l">
              <a:lnSpc>
                <a:spcPts val="8345"/>
              </a:lnSpc>
            </a:pPr>
            <a:r>
              <a:rPr lang="en-US" sz="7072">
                <a:solidFill>
                  <a:srgbClr val="000000"/>
                </a:solidFill>
                <a:latin typeface="Times New Roman Bold"/>
              </a:rPr>
              <a:t>REFERENCES</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1718730"/>
          <a:ext cx="16230600" cy="8437383"/>
        </p:xfrm>
        <a:graphic>
          <a:graphicData uri="http://schemas.openxmlformats.org/drawingml/2006/table">
            <a:tbl>
              <a:tblPr/>
              <a:tblGrid>
                <a:gridCol w="1547979"/>
                <a:gridCol w="14682621"/>
              </a:tblGrid>
              <a:tr h="2030756">
                <a:tc>
                  <a:txBody>
                    <a:bodyPr anchor="t" rtlCol="false"/>
                    <a:lstStyle/>
                    <a:p>
                      <a:pPr algn="ctr">
                        <a:lnSpc>
                          <a:spcPts val="2520"/>
                        </a:lnSpc>
                        <a:defRPr/>
                      </a:pPr>
                      <a:r>
                        <a:rPr lang="en-US" sz="1800">
                          <a:solidFill>
                            <a:srgbClr val="000000"/>
                          </a:solidFill>
                          <a:latin typeface="Times New Roman"/>
                        </a:rPr>
                        <a:t>[5]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ea typeface="Times New Roman"/>
                        </a:rPr>
                        <a:t>[1]Ver´onica P´ erez-Rosas1, Bennett Kleinberg2, Alexandra Lefevre1 Rada Mihalcea1. “Automatic Detection of Fake News” 1Computer Science and Engineering, University of Michigan 2Department of Psychology, University of Amsterdam.</a:t>
                      </a:r>
                      <a:endParaRPr lang="en-US" sz="1100"/>
                    </a:p>
                    <a:p>
                      <a:pPr algn="ctr">
                        <a:lnSpc>
                          <a:spcPts val="2520"/>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029363">
                <a:tc>
                  <a:txBody>
                    <a:bodyPr anchor="t" rtlCol="false"/>
                    <a:lstStyle/>
                    <a:p>
                      <a:pPr algn="ctr">
                        <a:lnSpc>
                          <a:spcPts val="2520"/>
                        </a:lnSpc>
                        <a:defRPr/>
                      </a:pPr>
                      <a:r>
                        <a:rPr lang="en-US" sz="1800">
                          <a:solidFill>
                            <a:srgbClr val="000000"/>
                          </a:solidFill>
                          <a:latin typeface="Times New Roman"/>
                        </a:rPr>
                        <a:t>[6]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Julio C. S. Reis, Andre Correia, Fabrıcio Murai, Adriano Veloso, and Fabrıcio Benevenuto “Supervised Learning for Fake NewsDetection” Universidade Federal de Minas Gerais.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346507">
                <a:tc>
                  <a:txBody>
                    <a:bodyPr anchor="t" rtlCol="false"/>
                    <a:lstStyle/>
                    <a:p>
                      <a:pPr algn="ctr">
                        <a:lnSpc>
                          <a:spcPts val="2520"/>
                        </a:lnSpc>
                        <a:defRPr/>
                      </a:pPr>
                      <a:r>
                        <a:rPr lang="en-US" sz="1800">
                          <a:solidFill>
                            <a:srgbClr val="000000"/>
                          </a:solidFill>
                          <a:latin typeface="Times New Roman"/>
                        </a:rPr>
                        <a:t>[7]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[1]Ray Oshikawa1, Jing Qian2, William Yang Wang2 “ASurvey on Natural Language Processing for Fake News Detection” 1College of Arts and Sciences, The University of Tokyo 2Department of Computer Science, University of California, Santa Barbara Tokyo, 153-8902 JAPAN / Santa Barbara, CA 93106 USA ray.oshikawa@gmail.com,{jing qian,william}@cs.ucsb.edu.</a:t>
                      </a:r>
                      <a:endParaRPr lang="en-US" sz="1100"/>
                    </a:p>
                    <a:p>
                      <a:pPr algn="ctr">
                        <a:lnSpc>
                          <a:spcPts val="2520"/>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030756">
                <a:tc>
                  <a:txBody>
                    <a:bodyPr anchor="t" rtlCol="false"/>
                    <a:lstStyle/>
                    <a:p>
                      <a:pPr algn="ctr">
                        <a:lnSpc>
                          <a:spcPts val="2520"/>
                        </a:lnSpc>
                        <a:defRPr/>
                      </a:pPr>
                      <a:r>
                        <a:rPr lang="en-US" sz="1800">
                          <a:solidFill>
                            <a:srgbClr val="000000"/>
                          </a:solidFill>
                          <a:latin typeface="Times New Roman"/>
                        </a:rPr>
                        <a:t>[8]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[1]Shivam B. Parikh and Pradeep K. Atrey “Media-Rich Fake News Detection: A Survey” Albany Lab for Privacy and Security, College of Engineering and Applied Sciences University at Albany, State University of New York, Albany, NY, USA.</a:t>
                      </a:r>
                      <a:endParaRPr lang="en-US" sz="1100"/>
                    </a:p>
                    <a:p>
                      <a:pPr algn="ctr">
                        <a:lnSpc>
                          <a:spcPts val="2520"/>
                        </a:lnSpc>
                      </a:pPr>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6048764" y="371957"/>
            <a:ext cx="6190473" cy="1189661"/>
          </a:xfrm>
          <a:prstGeom prst="rect">
            <a:avLst/>
          </a:prstGeom>
        </p:spPr>
        <p:txBody>
          <a:bodyPr anchor="t" rtlCol="false" tIns="0" lIns="0" bIns="0" rIns="0">
            <a:spAutoFit/>
          </a:bodyPr>
          <a:lstStyle/>
          <a:p>
            <a:pPr algn="l">
              <a:lnSpc>
                <a:spcPts val="8345"/>
              </a:lnSpc>
            </a:pPr>
            <a:r>
              <a:rPr lang="en-US" sz="7072">
                <a:solidFill>
                  <a:srgbClr val="000000"/>
                </a:solidFill>
                <a:latin typeface="Times New Roman Bold"/>
              </a:rPr>
              <a:t>REFERENCES</a:t>
            </a:r>
          </a:p>
        </p:txBody>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028700" y="2010494"/>
          <a:ext cx="16230600" cy="8012430"/>
        </p:xfrm>
        <a:graphic>
          <a:graphicData uri="http://schemas.openxmlformats.org/drawingml/2006/table">
            <a:tbl>
              <a:tblPr/>
              <a:tblGrid>
                <a:gridCol w="1562255"/>
                <a:gridCol w="14668345"/>
              </a:tblGrid>
              <a:tr h="2662898">
                <a:tc>
                  <a:txBody>
                    <a:bodyPr anchor="t" rtlCol="false"/>
                    <a:lstStyle/>
                    <a:p>
                      <a:pPr algn="ctr">
                        <a:lnSpc>
                          <a:spcPts val="2520"/>
                        </a:lnSpc>
                        <a:defRPr/>
                      </a:pPr>
                      <a:r>
                        <a:rPr lang="en-US" sz="1800">
                          <a:solidFill>
                            <a:srgbClr val="000000"/>
                          </a:solidFill>
                          <a:latin typeface="Times New Roman"/>
                        </a:rPr>
                        <a:t>[9]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M.F Mridha(Senior member of IEEE),Ashfiya Jannat keya, MD Abdul Hamid, Muhammad Mostofa monowar, MD Saifur Rahman “A Comprehensive Review on Fake News Detection With Deep Learning” Department of Computer Science and Engineering, Bangladesh University of Business and Technology, Dhaka 1216, Bangladesh 2Department of Information Technology, King Abdulaziz University, Jeddah 21589, Saudi Arabia.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283888">
                <a:tc>
                  <a:txBody>
                    <a:bodyPr anchor="t" rtlCol="false"/>
                    <a:lstStyle/>
                    <a:p>
                      <a:pPr algn="ctr">
                        <a:lnSpc>
                          <a:spcPts val="2520"/>
                        </a:lnSpc>
                        <a:defRPr/>
                      </a:pPr>
                      <a:r>
                        <a:rPr lang="en-US" sz="1800">
                          <a:solidFill>
                            <a:srgbClr val="000000"/>
                          </a:solidFill>
                          <a:latin typeface="Times New Roman"/>
                        </a:rPr>
                        <a:t>[10]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Aswini Thota, Priyanka Tilak, Simran Ahluwalia, Nibrat Lohia “Fake News Detection: A Deep Learning Approach” SMU Scholar.</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027191">
                <a:tc>
                  <a:txBody>
                    <a:bodyPr anchor="t" rtlCol="false"/>
                    <a:lstStyle/>
                    <a:p>
                      <a:pPr algn="ctr">
                        <a:lnSpc>
                          <a:spcPts val="2520"/>
                        </a:lnSpc>
                        <a:defRPr/>
                      </a:pPr>
                      <a:r>
                        <a:rPr lang="en-US" sz="1800">
                          <a:solidFill>
                            <a:srgbClr val="000000"/>
                          </a:solidFill>
                          <a:latin typeface="Times New Roman"/>
                        </a:rPr>
                        <a:t>[11]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Xinyi Zhou, Reza Zafarani, Kai Shu, Huan Liu “Fake News: Fundamental Theories, Detection Strategies and Challenges” Data Lab, EECS Department Syracuse University, Computer Science and Engineering Arizona State University.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038453">
                <a:tc>
                  <a:txBody>
                    <a:bodyPr anchor="t" rtlCol="false"/>
                    <a:lstStyle/>
                    <a:p>
                      <a:pPr algn="ctr">
                        <a:lnSpc>
                          <a:spcPts val="2520"/>
                        </a:lnSpc>
                        <a:defRPr/>
                      </a:pPr>
                      <a:r>
                        <a:rPr lang="en-US" sz="1800">
                          <a:solidFill>
                            <a:srgbClr val="000000"/>
                          </a:solidFill>
                          <a:latin typeface="Times New Roman"/>
                        </a:rPr>
                        <a:t>[12]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520"/>
                        </a:lnSpc>
                        <a:defRPr/>
                      </a:pPr>
                      <a:r>
                        <a:rPr lang="en-US" sz="1800">
                          <a:solidFill>
                            <a:srgbClr val="000000"/>
                          </a:solidFill>
                          <a:latin typeface="Times New Roman"/>
                        </a:rPr>
                        <a:t>NadiaK.Conroy,VictoriaL.Rubin,andYiminChen, “Automatic Deception Detection: Methods for Finding Fake News” Language and Information Technology Research Lab (LIT.RL) Faculty of Information and Media Studies University of Western Ontario, London, Ontario, CANADA.</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6048764" y="371957"/>
            <a:ext cx="6190473" cy="1189661"/>
          </a:xfrm>
          <a:prstGeom prst="rect">
            <a:avLst/>
          </a:prstGeom>
        </p:spPr>
        <p:txBody>
          <a:bodyPr anchor="t" rtlCol="false" tIns="0" lIns="0" bIns="0" rIns="0">
            <a:spAutoFit/>
          </a:bodyPr>
          <a:lstStyle/>
          <a:p>
            <a:pPr algn="l">
              <a:lnSpc>
                <a:spcPts val="8345"/>
              </a:lnSpc>
            </a:pPr>
            <a:r>
              <a:rPr lang="en-US" sz="7072">
                <a:solidFill>
                  <a:srgbClr val="000000"/>
                </a:solidFill>
                <a:latin typeface="Times New Roman Bold"/>
              </a:rPr>
              <a:t>REFERENCES</a:t>
            </a:r>
          </a:p>
        </p:txBody>
      </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822357" y="1409284"/>
          <a:ext cx="16965880" cy="8572209"/>
        </p:xfrm>
        <a:graphic>
          <a:graphicData uri="http://schemas.openxmlformats.org/drawingml/2006/table">
            <a:tbl>
              <a:tblPr/>
              <a:tblGrid>
                <a:gridCol w="2194921"/>
                <a:gridCol w="14770959"/>
              </a:tblGrid>
              <a:tr h="2753254">
                <a:tc>
                  <a:txBody>
                    <a:bodyPr anchor="t" rtlCol="false"/>
                    <a:lstStyle/>
                    <a:p>
                      <a:pPr algn="ctr">
                        <a:lnSpc>
                          <a:spcPts val="3609"/>
                        </a:lnSpc>
                        <a:defRPr/>
                      </a:pPr>
                      <a:r>
                        <a:rPr lang="en-US" sz="2578">
                          <a:solidFill>
                            <a:srgbClr val="000000"/>
                          </a:solidFill>
                          <a:latin typeface="Times New Roman"/>
                        </a:rPr>
                        <a:t>[13]</a:t>
                      </a:r>
                      <a:endParaRPr lang="en-US" sz="1100"/>
                    </a:p>
                  </a:txBody>
                  <a:tcPr marL="190500" marR="190500" marT="190500" marB="190500" anchor="ctr">
                    <a:lnL cmpd="sng" algn="ctr" cap="flat" w="47625">
                      <a:solidFill>
                        <a:srgbClr val="000000"/>
                      </a:solidFill>
                      <a:prstDash val="solid"/>
                      <a:round/>
                      <a:headEnd type="none" w="med" len="med"/>
                      <a:tailEnd type="none" w="med" len="med"/>
                    </a:lnL>
                    <a:lnR cmpd="sng" algn="ctr" cap="flat" w="47625">
                      <a:solidFill>
                        <a:srgbClr val="000000"/>
                      </a:solidFill>
                      <a:prstDash val="solid"/>
                      <a:round/>
                      <a:headEnd type="none" w="med" len="med"/>
                      <a:tailEnd type="none" w="med" len="med"/>
                    </a:lnR>
                    <a:lnT cmpd="sng" algn="ctr" cap="flat" w="47625">
                      <a:solidFill>
                        <a:srgbClr val="000000"/>
                      </a:solidFill>
                      <a:prstDash val="solid"/>
                      <a:round/>
                      <a:headEnd type="none" w="med" len="med"/>
                      <a:tailEnd type="none" w="med" len="med"/>
                    </a:lnT>
                    <a:lnB cmpd="sng" algn="ctr" cap="flat" w="47625">
                      <a:solidFill>
                        <a:srgbClr val="000000"/>
                      </a:solidFill>
                      <a:prstDash val="solid"/>
                      <a:round/>
                      <a:headEnd type="none" w="med" len="med"/>
                      <a:tailEnd type="none" w="med" len="med"/>
                    </a:lnB>
                  </a:tcPr>
                </a:tc>
                <a:tc>
                  <a:txBody>
                    <a:bodyPr anchor="t" rtlCol="false"/>
                    <a:lstStyle/>
                    <a:p>
                      <a:pPr algn="ctr">
                        <a:lnSpc>
                          <a:spcPts val="3609"/>
                        </a:lnSpc>
                        <a:defRPr/>
                      </a:pPr>
                      <a:r>
                        <a:rPr lang="en-US" sz="2578">
                          <a:solidFill>
                            <a:srgbClr val="000000"/>
                          </a:solidFill>
                          <a:latin typeface="Times New Roman"/>
                        </a:rPr>
                        <a:t>Pedro Henrique Arruda Faustini, Thiago Ferreira Covões “Fake news detection in multiple platforms and languages” Federal University of ABC (UFABC) Center of Mathematics, Computing, and Cognition Avenida dos Estados 5001, 09210-580, Santo André (SP), Brazil.</a:t>
                      </a:r>
                      <a:endParaRPr lang="en-US" sz="1100"/>
                    </a:p>
                  </a:txBody>
                  <a:tcPr marL="190500" marR="190500" marT="190500" marB="190500" anchor="ctr">
                    <a:lnL cmpd="sng" algn="ctr" cap="flat" w="47625">
                      <a:solidFill>
                        <a:srgbClr val="000000"/>
                      </a:solidFill>
                      <a:prstDash val="solid"/>
                      <a:round/>
                      <a:headEnd type="none" w="med" len="med"/>
                      <a:tailEnd type="none" w="med" len="med"/>
                    </a:lnL>
                    <a:lnR cmpd="sng" algn="ctr" cap="flat" w="47625">
                      <a:solidFill>
                        <a:srgbClr val="000000"/>
                      </a:solidFill>
                      <a:prstDash val="solid"/>
                      <a:round/>
                      <a:headEnd type="none" w="med" len="med"/>
                      <a:tailEnd type="none" w="med" len="med"/>
                    </a:lnR>
                    <a:lnT cmpd="sng" algn="ctr" cap="flat" w="47625">
                      <a:solidFill>
                        <a:srgbClr val="000000"/>
                      </a:solidFill>
                      <a:prstDash val="solid"/>
                      <a:round/>
                      <a:headEnd type="none" w="med" len="med"/>
                      <a:tailEnd type="none" w="med" len="med"/>
                    </a:lnT>
                    <a:lnB cmpd="sng" algn="ctr" cap="flat" w="47625">
                      <a:solidFill>
                        <a:srgbClr val="000000"/>
                      </a:solidFill>
                      <a:prstDash val="solid"/>
                      <a:round/>
                      <a:headEnd type="none" w="med" len="med"/>
                      <a:tailEnd type="none" w="med" len="med"/>
                    </a:lnB>
                  </a:tcPr>
                </a:tc>
              </a:tr>
              <a:tr h="4052198">
                <a:tc>
                  <a:txBody>
                    <a:bodyPr anchor="t" rtlCol="false"/>
                    <a:lstStyle/>
                    <a:p>
                      <a:pPr algn="ctr">
                        <a:lnSpc>
                          <a:spcPts val="3609"/>
                        </a:lnSpc>
                        <a:defRPr/>
                      </a:pPr>
                      <a:r>
                        <a:rPr lang="en-US" sz="2578">
                          <a:solidFill>
                            <a:srgbClr val="000000"/>
                          </a:solidFill>
                          <a:latin typeface="Times New Roman"/>
                        </a:rPr>
                        <a:t>[14]</a:t>
                      </a:r>
                      <a:endParaRPr lang="en-US" sz="1100"/>
                    </a:p>
                  </a:txBody>
                  <a:tcPr marL="190500" marR="190500" marT="190500" marB="190500" anchor="ctr">
                    <a:lnL cmpd="sng" algn="ctr" cap="flat" w="47625">
                      <a:solidFill>
                        <a:srgbClr val="000000"/>
                      </a:solidFill>
                      <a:prstDash val="solid"/>
                      <a:round/>
                      <a:headEnd type="none" w="med" len="med"/>
                      <a:tailEnd type="none" w="med" len="med"/>
                    </a:lnL>
                    <a:lnR cmpd="sng" algn="ctr" cap="flat" w="47625">
                      <a:solidFill>
                        <a:srgbClr val="000000"/>
                      </a:solidFill>
                      <a:prstDash val="solid"/>
                      <a:round/>
                      <a:headEnd type="none" w="med" len="med"/>
                      <a:tailEnd type="none" w="med" len="med"/>
                    </a:lnR>
                    <a:lnT cmpd="sng" algn="ctr" cap="flat" w="47625">
                      <a:solidFill>
                        <a:srgbClr val="000000"/>
                      </a:solidFill>
                      <a:prstDash val="solid"/>
                      <a:round/>
                      <a:headEnd type="none" w="med" len="med"/>
                      <a:tailEnd type="none" w="med" len="med"/>
                    </a:lnT>
                    <a:lnB cmpd="sng" algn="ctr" cap="flat" w="47625">
                      <a:solidFill>
                        <a:srgbClr val="000000"/>
                      </a:solidFill>
                      <a:prstDash val="solid"/>
                      <a:round/>
                      <a:headEnd type="none" w="med" len="med"/>
                      <a:tailEnd type="none" w="med" len="med"/>
                    </a:lnB>
                  </a:tcPr>
                </a:tc>
                <a:tc>
                  <a:txBody>
                    <a:bodyPr anchor="t" rtlCol="false"/>
                    <a:lstStyle/>
                    <a:p>
                      <a:pPr algn="ctr">
                        <a:lnSpc>
                          <a:spcPts val="3609"/>
                        </a:lnSpc>
                        <a:defRPr/>
                      </a:pPr>
                      <a:r>
                        <a:rPr lang="en-US" sz="2578">
                          <a:solidFill>
                            <a:srgbClr val="000000"/>
                          </a:solidFill>
                          <a:latin typeface="Times New Roman"/>
                        </a:rPr>
                        <a:t>Shuo Yang, Kai Shu, Suhang Wang, Renjie Gu, Fan Wu, HuanLiu “Unsupervised Fake News Detection on Social Media: A Generative Approach” Department of Computer Science and Engineering, Shanghai Jiao Tong University, China School of Computing, Informatics and Decision Systems Engineering, Arizona State University, USA College of Information Sciences and Technology, Pennsylvania State University, USA.</a:t>
                      </a:r>
                      <a:endParaRPr lang="en-US" sz="1100"/>
                    </a:p>
                  </a:txBody>
                  <a:tcPr marL="190500" marR="190500" marT="190500" marB="190500" anchor="ctr">
                    <a:lnL cmpd="sng" algn="ctr" cap="flat" w="47625">
                      <a:solidFill>
                        <a:srgbClr val="000000"/>
                      </a:solidFill>
                      <a:prstDash val="solid"/>
                      <a:round/>
                      <a:headEnd type="none" w="med" len="med"/>
                      <a:tailEnd type="none" w="med" len="med"/>
                    </a:lnL>
                    <a:lnR cmpd="sng" algn="ctr" cap="flat" w="47625">
                      <a:solidFill>
                        <a:srgbClr val="000000"/>
                      </a:solidFill>
                      <a:prstDash val="solid"/>
                      <a:round/>
                      <a:headEnd type="none" w="med" len="med"/>
                      <a:tailEnd type="none" w="med" len="med"/>
                    </a:lnR>
                    <a:lnT cmpd="sng" algn="ctr" cap="flat" w="47625">
                      <a:solidFill>
                        <a:srgbClr val="000000"/>
                      </a:solidFill>
                      <a:prstDash val="solid"/>
                      <a:round/>
                      <a:headEnd type="none" w="med" len="med"/>
                      <a:tailEnd type="none" w="med" len="med"/>
                    </a:lnT>
                    <a:lnB cmpd="sng" algn="ctr" cap="flat" w="47625">
                      <a:solidFill>
                        <a:srgbClr val="000000"/>
                      </a:solidFill>
                      <a:prstDash val="solid"/>
                      <a:round/>
                      <a:headEnd type="none" w="med" len="med"/>
                      <a:tailEnd type="none" w="med" len="med"/>
                    </a:lnB>
                  </a:tcPr>
                </a:tc>
              </a:tr>
              <a:tr h="1766758">
                <a:tc>
                  <a:txBody>
                    <a:bodyPr anchor="t" rtlCol="false"/>
                    <a:lstStyle/>
                    <a:p>
                      <a:pPr algn="ctr">
                        <a:lnSpc>
                          <a:spcPts val="3609"/>
                        </a:lnSpc>
                        <a:defRPr/>
                      </a:pPr>
                      <a:r>
                        <a:rPr lang="en-US" sz="2578">
                          <a:solidFill>
                            <a:srgbClr val="000000"/>
                          </a:solidFill>
                          <a:latin typeface="Times New Roman"/>
                        </a:rPr>
                        <a:t>[15]</a:t>
                      </a:r>
                      <a:endParaRPr lang="en-US" sz="1100"/>
                    </a:p>
                  </a:txBody>
                  <a:tcPr marL="190500" marR="190500" marT="190500" marB="190500" anchor="ctr">
                    <a:lnL cmpd="sng" algn="ctr" cap="flat" w="47625">
                      <a:solidFill>
                        <a:srgbClr val="000000"/>
                      </a:solidFill>
                      <a:prstDash val="solid"/>
                      <a:round/>
                      <a:headEnd type="none" w="med" len="med"/>
                      <a:tailEnd type="none" w="med" len="med"/>
                    </a:lnL>
                    <a:lnR cmpd="sng" algn="ctr" cap="flat" w="47625">
                      <a:solidFill>
                        <a:srgbClr val="000000"/>
                      </a:solidFill>
                      <a:prstDash val="solid"/>
                      <a:round/>
                      <a:headEnd type="none" w="med" len="med"/>
                      <a:tailEnd type="none" w="med" len="med"/>
                    </a:lnR>
                    <a:lnT cmpd="sng" algn="ctr" cap="flat" w="47625">
                      <a:solidFill>
                        <a:srgbClr val="000000"/>
                      </a:solidFill>
                      <a:prstDash val="solid"/>
                      <a:round/>
                      <a:headEnd type="none" w="med" len="med"/>
                      <a:tailEnd type="none" w="med" len="med"/>
                    </a:lnT>
                    <a:lnB cmpd="sng" algn="ctr" cap="flat" w="47625">
                      <a:solidFill>
                        <a:srgbClr val="000000"/>
                      </a:solidFill>
                      <a:prstDash val="solid"/>
                      <a:round/>
                      <a:headEnd type="none" w="med" len="med"/>
                      <a:tailEnd type="none" w="med" len="med"/>
                    </a:lnB>
                  </a:tcPr>
                </a:tc>
                <a:tc>
                  <a:txBody>
                    <a:bodyPr anchor="t" rtlCol="false"/>
                    <a:lstStyle/>
                    <a:p>
                      <a:pPr algn="ctr">
                        <a:lnSpc>
                          <a:spcPts val="3609"/>
                        </a:lnSpc>
                        <a:defRPr/>
                      </a:pPr>
                      <a:r>
                        <a:rPr lang="en-US" sz="2578">
                          <a:solidFill>
                            <a:srgbClr val="000000"/>
                          </a:solidFill>
                          <a:latin typeface="Times New Roman"/>
                        </a:rPr>
                        <a:t>Kai Shu, Suhang Wang and Huan Liu “Exploiting Tri-Relationship for Fake News Detection” Computer Science and Engineering, Arizona State University, Tempe, 85281, USA</a:t>
                      </a:r>
                      <a:endParaRPr lang="en-US" sz="1100"/>
                    </a:p>
                  </a:txBody>
                  <a:tcPr marL="190500" marR="190500" marT="190500" marB="190500" anchor="ctr">
                    <a:lnL cmpd="sng" algn="ctr" cap="flat" w="47625">
                      <a:solidFill>
                        <a:srgbClr val="000000"/>
                      </a:solidFill>
                      <a:prstDash val="solid"/>
                      <a:round/>
                      <a:headEnd type="none" w="med" len="med"/>
                      <a:tailEnd type="none" w="med" len="med"/>
                    </a:lnL>
                    <a:lnR cmpd="sng" algn="ctr" cap="flat" w="47625">
                      <a:solidFill>
                        <a:srgbClr val="000000"/>
                      </a:solidFill>
                      <a:prstDash val="solid"/>
                      <a:round/>
                      <a:headEnd type="none" w="med" len="med"/>
                      <a:tailEnd type="none" w="med" len="med"/>
                    </a:lnR>
                    <a:lnT cmpd="sng" algn="ctr" cap="flat" w="47625">
                      <a:solidFill>
                        <a:srgbClr val="000000"/>
                      </a:solidFill>
                      <a:prstDash val="solid"/>
                      <a:round/>
                      <a:headEnd type="none" w="med" len="med"/>
                      <a:tailEnd type="none" w="med" len="med"/>
                    </a:lnT>
                    <a:lnB cmpd="sng" algn="ctr" cap="flat" w="47625">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6048764" y="371957"/>
            <a:ext cx="6190473" cy="1189661"/>
          </a:xfrm>
          <a:prstGeom prst="rect">
            <a:avLst/>
          </a:prstGeom>
        </p:spPr>
        <p:txBody>
          <a:bodyPr anchor="t" rtlCol="false" tIns="0" lIns="0" bIns="0" rIns="0">
            <a:spAutoFit/>
          </a:bodyPr>
          <a:lstStyle/>
          <a:p>
            <a:pPr algn="l">
              <a:lnSpc>
                <a:spcPts val="8345"/>
              </a:lnSpc>
            </a:pPr>
            <a:r>
              <a:rPr lang="en-US" sz="7072">
                <a:solidFill>
                  <a:srgbClr val="000000"/>
                </a:solidFill>
                <a:latin typeface="Times New Roman Bold"/>
              </a:rPr>
              <a:t>REFERENCES</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4494633">
            <a:off x="7828277" y="9031944"/>
            <a:ext cx="2604581" cy="2467841"/>
          </a:xfrm>
          <a:custGeom>
            <a:avLst/>
            <a:gdLst/>
            <a:ahLst/>
            <a:cxnLst/>
            <a:rect r="r" b="b" t="t" l="l"/>
            <a:pathLst>
              <a:path h="2467841" w="2604581">
                <a:moveTo>
                  <a:pt x="0" y="0"/>
                </a:moveTo>
                <a:lnTo>
                  <a:pt x="2604581" y="0"/>
                </a:lnTo>
                <a:lnTo>
                  <a:pt x="2604581" y="2467841"/>
                </a:lnTo>
                <a:lnTo>
                  <a:pt x="0" y="2467841"/>
                </a:lnTo>
                <a:lnTo>
                  <a:pt x="0" y="0"/>
                </a:lnTo>
                <a:close/>
              </a:path>
            </a:pathLst>
          </a:custGeom>
          <a:blipFill>
            <a:blip r:embed="rId2"/>
            <a:stretch>
              <a:fillRect l="0" t="0" r="0" b="0"/>
            </a:stretch>
          </a:blipFill>
        </p:spPr>
      </p:sp>
      <p:sp>
        <p:nvSpPr>
          <p:cNvPr name="Freeform 3" id="3"/>
          <p:cNvSpPr/>
          <p:nvPr/>
        </p:nvSpPr>
        <p:spPr>
          <a:xfrm flipH="false" flipV="false" rot="-9088749">
            <a:off x="1631143" y="-2578373"/>
            <a:ext cx="3903561" cy="3698625"/>
          </a:xfrm>
          <a:custGeom>
            <a:avLst/>
            <a:gdLst/>
            <a:ahLst/>
            <a:cxnLst/>
            <a:rect r="r" b="b" t="t" l="l"/>
            <a:pathLst>
              <a:path h="3698625" w="3903561">
                <a:moveTo>
                  <a:pt x="0" y="0"/>
                </a:moveTo>
                <a:lnTo>
                  <a:pt x="3903562" y="0"/>
                </a:lnTo>
                <a:lnTo>
                  <a:pt x="3903562" y="3698625"/>
                </a:lnTo>
                <a:lnTo>
                  <a:pt x="0" y="3698625"/>
                </a:lnTo>
                <a:lnTo>
                  <a:pt x="0" y="0"/>
                </a:lnTo>
                <a:close/>
              </a:path>
            </a:pathLst>
          </a:custGeom>
          <a:blipFill>
            <a:blip r:embed="rId2"/>
            <a:stretch>
              <a:fillRect l="0" t="0" r="0" b="0"/>
            </a:stretch>
          </a:blipFill>
        </p:spPr>
      </p:sp>
      <p:sp>
        <p:nvSpPr>
          <p:cNvPr name="Freeform 4" id="4"/>
          <p:cNvSpPr/>
          <p:nvPr/>
        </p:nvSpPr>
        <p:spPr>
          <a:xfrm flipH="false" flipV="false" rot="313119">
            <a:off x="-3109196" y="4175850"/>
            <a:ext cx="8275792" cy="7913726"/>
          </a:xfrm>
          <a:custGeom>
            <a:avLst/>
            <a:gdLst/>
            <a:ahLst/>
            <a:cxnLst/>
            <a:rect r="r" b="b" t="t" l="l"/>
            <a:pathLst>
              <a:path h="7913726" w="8275792">
                <a:moveTo>
                  <a:pt x="0" y="0"/>
                </a:moveTo>
                <a:lnTo>
                  <a:pt x="8275792" y="0"/>
                </a:lnTo>
                <a:lnTo>
                  <a:pt x="8275792" y="7913726"/>
                </a:lnTo>
                <a:lnTo>
                  <a:pt x="0" y="7913726"/>
                </a:lnTo>
                <a:lnTo>
                  <a:pt x="0" y="0"/>
                </a:lnTo>
                <a:close/>
              </a:path>
            </a:pathLst>
          </a:custGeom>
          <a:blipFill>
            <a:blip r:embed="rId3">
              <a:alphaModFix amt="57000"/>
            </a:blip>
            <a:stretch>
              <a:fillRect l="0" t="0" r="0" b="0"/>
            </a:stretch>
          </a:blipFill>
        </p:spPr>
      </p:sp>
      <p:sp>
        <p:nvSpPr>
          <p:cNvPr name="Freeform 5" id="5"/>
          <p:cNvSpPr/>
          <p:nvPr/>
        </p:nvSpPr>
        <p:spPr>
          <a:xfrm flipH="false" flipV="false" rot="965189">
            <a:off x="11239029" y="-3141539"/>
            <a:ext cx="7824542" cy="6963843"/>
          </a:xfrm>
          <a:custGeom>
            <a:avLst/>
            <a:gdLst/>
            <a:ahLst/>
            <a:cxnLst/>
            <a:rect r="r" b="b" t="t" l="l"/>
            <a:pathLst>
              <a:path h="6963843" w="7824542">
                <a:moveTo>
                  <a:pt x="0" y="0"/>
                </a:moveTo>
                <a:lnTo>
                  <a:pt x="7824542" y="0"/>
                </a:lnTo>
                <a:lnTo>
                  <a:pt x="7824542" y="6963842"/>
                </a:lnTo>
                <a:lnTo>
                  <a:pt x="0" y="6963842"/>
                </a:lnTo>
                <a:lnTo>
                  <a:pt x="0" y="0"/>
                </a:lnTo>
                <a:close/>
              </a:path>
            </a:pathLst>
          </a:custGeom>
          <a:blipFill>
            <a:blip r:embed="rId4">
              <a:alphaModFix amt="68000"/>
            </a:blip>
            <a:stretch>
              <a:fillRect l="0" t="0" r="0" b="0"/>
            </a:stretch>
          </a:blipFill>
        </p:spPr>
      </p:sp>
      <p:sp>
        <p:nvSpPr>
          <p:cNvPr name="Freeform 6" id="6"/>
          <p:cNvSpPr/>
          <p:nvPr/>
        </p:nvSpPr>
        <p:spPr>
          <a:xfrm flipH="false" flipV="false" rot="1207755">
            <a:off x="13218087" y="5225672"/>
            <a:ext cx="6135171" cy="7102948"/>
          </a:xfrm>
          <a:custGeom>
            <a:avLst/>
            <a:gdLst/>
            <a:ahLst/>
            <a:cxnLst/>
            <a:rect r="r" b="b" t="t" l="l"/>
            <a:pathLst>
              <a:path h="7102948" w="6135171">
                <a:moveTo>
                  <a:pt x="0" y="0"/>
                </a:moveTo>
                <a:lnTo>
                  <a:pt x="6135171" y="0"/>
                </a:lnTo>
                <a:lnTo>
                  <a:pt x="6135171" y="7102948"/>
                </a:lnTo>
                <a:lnTo>
                  <a:pt x="0" y="7102948"/>
                </a:lnTo>
                <a:lnTo>
                  <a:pt x="0" y="0"/>
                </a:lnTo>
                <a:close/>
              </a:path>
            </a:pathLst>
          </a:custGeom>
          <a:blipFill>
            <a:blip r:embed="rId5"/>
            <a:stretch>
              <a:fillRect l="0" t="0" r="0" b="0"/>
            </a:stretch>
          </a:blipFill>
        </p:spPr>
      </p:sp>
      <p:sp>
        <p:nvSpPr>
          <p:cNvPr name="TextBox 7" id="7"/>
          <p:cNvSpPr txBox="true"/>
          <p:nvPr/>
        </p:nvSpPr>
        <p:spPr>
          <a:xfrm rot="0">
            <a:off x="3326849" y="2944514"/>
            <a:ext cx="11634302" cy="3317618"/>
          </a:xfrm>
          <a:prstGeom prst="rect">
            <a:avLst/>
          </a:prstGeom>
        </p:spPr>
        <p:txBody>
          <a:bodyPr anchor="t" rtlCol="false" tIns="0" lIns="0" bIns="0" rIns="0">
            <a:spAutoFit/>
          </a:bodyPr>
          <a:lstStyle/>
          <a:p>
            <a:pPr algn="ctr">
              <a:lnSpc>
                <a:spcPts val="22727"/>
              </a:lnSpc>
            </a:pPr>
            <a:r>
              <a:rPr lang="en-US" sz="19260">
                <a:solidFill>
                  <a:srgbClr val="FFFFFF"/>
                </a:solidFill>
                <a:latin typeface="Times New Roman Medium"/>
              </a:rPr>
              <a:t>THE END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92" t="0" r="-692" b="0"/>
            </a:stretch>
          </a:blipFill>
        </p:spPr>
      </p:sp>
      <p:grpSp>
        <p:nvGrpSpPr>
          <p:cNvPr name="Group 3" id="3"/>
          <p:cNvGrpSpPr/>
          <p:nvPr/>
        </p:nvGrpSpPr>
        <p:grpSpPr>
          <a:xfrm rot="0">
            <a:off x="3943853" y="405131"/>
            <a:ext cx="10400293" cy="1543050"/>
            <a:chOff x="0" y="0"/>
            <a:chExt cx="2739172" cy="406400"/>
          </a:xfrm>
        </p:grpSpPr>
        <p:sp>
          <p:nvSpPr>
            <p:cNvPr name="Freeform 4" id="4"/>
            <p:cNvSpPr/>
            <p:nvPr/>
          </p:nvSpPr>
          <p:spPr>
            <a:xfrm flipH="false" flipV="false" rot="0">
              <a:off x="0" y="0"/>
              <a:ext cx="2739172" cy="406400"/>
            </a:xfrm>
            <a:custGeom>
              <a:avLst/>
              <a:gdLst/>
              <a:ahLst/>
              <a:cxnLst/>
              <a:rect r="r" b="b" t="t" l="l"/>
              <a:pathLst>
                <a:path h="406400" w="2739172">
                  <a:moveTo>
                    <a:pt x="0" y="0"/>
                  </a:moveTo>
                  <a:lnTo>
                    <a:pt x="2739172" y="0"/>
                  </a:lnTo>
                  <a:lnTo>
                    <a:pt x="2739172" y="406400"/>
                  </a:lnTo>
                  <a:lnTo>
                    <a:pt x="0" y="406400"/>
                  </a:lnTo>
                  <a:close/>
                </a:path>
              </a:pathLst>
            </a:custGeom>
            <a:solidFill>
              <a:srgbClr val="4D1354"/>
            </a:solidFill>
          </p:spPr>
        </p:sp>
        <p:sp>
          <p:nvSpPr>
            <p:cNvPr name="TextBox 5" id="5"/>
            <p:cNvSpPr txBox="true"/>
            <p:nvPr/>
          </p:nvSpPr>
          <p:spPr>
            <a:xfrm>
              <a:off x="0" y="-104775"/>
              <a:ext cx="2739172" cy="511175"/>
            </a:xfrm>
            <a:prstGeom prst="rect">
              <a:avLst/>
            </a:prstGeom>
          </p:spPr>
          <p:txBody>
            <a:bodyPr anchor="ctr" rtlCol="false" tIns="50800" lIns="50800" bIns="50800" rIns="50800"/>
            <a:lstStyle/>
            <a:p>
              <a:pPr algn="ctr">
                <a:lnSpc>
                  <a:spcPts val="3609"/>
                </a:lnSpc>
              </a:pPr>
            </a:p>
          </p:txBody>
        </p:sp>
      </p:grpSp>
      <p:sp>
        <p:nvSpPr>
          <p:cNvPr name="TextBox 6" id="6"/>
          <p:cNvSpPr txBox="true"/>
          <p:nvPr/>
        </p:nvSpPr>
        <p:spPr>
          <a:xfrm rot="0">
            <a:off x="4311551" y="200661"/>
            <a:ext cx="9664898" cy="1747519"/>
          </a:xfrm>
          <a:prstGeom prst="rect">
            <a:avLst/>
          </a:prstGeom>
        </p:spPr>
        <p:txBody>
          <a:bodyPr anchor="t" rtlCol="false" tIns="0" lIns="0" bIns="0" rIns="0">
            <a:spAutoFit/>
          </a:bodyPr>
          <a:lstStyle/>
          <a:p>
            <a:pPr algn="ctr">
              <a:lnSpc>
                <a:spcPts val="12880"/>
              </a:lnSpc>
            </a:pPr>
            <a:r>
              <a:rPr lang="en-US" sz="9200">
                <a:solidFill>
                  <a:srgbClr val="FFFFFF"/>
                </a:solidFill>
                <a:latin typeface="Times New Roman Bold"/>
              </a:rPr>
              <a:t>INTRODUCTION</a:t>
            </a:r>
          </a:p>
        </p:txBody>
      </p:sp>
      <p:sp>
        <p:nvSpPr>
          <p:cNvPr name="TextBox 7" id="7"/>
          <p:cNvSpPr txBox="true"/>
          <p:nvPr/>
        </p:nvSpPr>
        <p:spPr>
          <a:xfrm rot="0">
            <a:off x="2231142" y="2562750"/>
            <a:ext cx="13825717" cy="6362894"/>
          </a:xfrm>
          <a:prstGeom prst="rect">
            <a:avLst/>
          </a:prstGeom>
        </p:spPr>
        <p:txBody>
          <a:bodyPr anchor="t" rtlCol="false" tIns="0" lIns="0" bIns="0" rIns="0">
            <a:spAutoFit/>
          </a:bodyPr>
          <a:lstStyle/>
          <a:p>
            <a:pPr algn="just">
              <a:lnSpc>
                <a:spcPts val="4515"/>
              </a:lnSpc>
            </a:pPr>
            <a:r>
              <a:rPr lang="en-US" sz="3826">
                <a:solidFill>
                  <a:srgbClr val="FFFFFF"/>
                </a:solidFill>
                <a:latin typeface="Times New Roman"/>
              </a:rPr>
              <a:t>- False information on social media blends with legitimate news, making detection difficult.</a:t>
            </a:r>
          </a:p>
          <a:p>
            <a:pPr algn="just">
              <a:lnSpc>
                <a:spcPts val="4515"/>
              </a:lnSpc>
            </a:pPr>
            <a:r>
              <a:rPr lang="en-US" sz="3826">
                <a:solidFill>
                  <a:srgbClr val="FFFFFF"/>
                </a:solidFill>
                <a:latin typeface="Times New Roman"/>
              </a:rPr>
              <a:t>- Traditional human fact-checking is labor-intensive and unscalable.</a:t>
            </a:r>
          </a:p>
          <a:p>
            <a:pPr algn="just">
              <a:lnSpc>
                <a:spcPts val="4515"/>
              </a:lnSpc>
            </a:pPr>
            <a:r>
              <a:rPr lang="en-US" sz="3826">
                <a:solidFill>
                  <a:srgbClr val="FFFFFF"/>
                </a:solidFill>
                <a:latin typeface="Times New Roman"/>
              </a:rPr>
              <a:t>- This project uses Python to automate news classification as true or false.</a:t>
            </a:r>
          </a:p>
          <a:p>
            <a:pPr algn="just">
              <a:lnSpc>
                <a:spcPts val="4515"/>
              </a:lnSpc>
            </a:pPr>
            <a:r>
              <a:rPr lang="en-US" sz="3826">
                <a:solidFill>
                  <a:srgbClr val="FFFFFF"/>
                </a:solidFill>
                <a:latin typeface="Times New Roman"/>
              </a:rPr>
              <a:t>- The dataset is split into training (model development) and testing (performance evaluation) parts.</a:t>
            </a:r>
          </a:p>
          <a:p>
            <a:pPr algn="just">
              <a:lnSpc>
                <a:spcPts val="4515"/>
              </a:lnSpc>
            </a:pPr>
            <a:r>
              <a:rPr lang="en-US" sz="3826">
                <a:solidFill>
                  <a:srgbClr val="FFFFFF"/>
                </a:solidFill>
                <a:latin typeface="Times New Roman"/>
              </a:rPr>
              <a:t>- The model analyzes text to predict news veracity.</a:t>
            </a:r>
          </a:p>
          <a:p>
            <a:pPr algn="just">
              <a:lnSpc>
                <a:spcPts val="4515"/>
              </a:lnSpc>
              <a:spcBef>
                <a:spcPct val="0"/>
              </a:spcBef>
            </a:pPr>
            <a:r>
              <a:rPr lang="en-US" sz="3826">
                <a:solidFill>
                  <a:srgbClr val="FFFFFF"/>
                </a:solidFill>
                <a:latin typeface="Times New Roman"/>
              </a:rPr>
              <a:t>- It provides an efficient tool for fake news detection, advancing research and combating misinformation.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199663">
            <a:off x="12544927" y="-703523"/>
            <a:ext cx="6634390" cy="6344136"/>
          </a:xfrm>
          <a:custGeom>
            <a:avLst/>
            <a:gdLst/>
            <a:ahLst/>
            <a:cxnLst/>
            <a:rect r="r" b="b" t="t" l="l"/>
            <a:pathLst>
              <a:path h="6344136" w="6634390">
                <a:moveTo>
                  <a:pt x="0" y="0"/>
                </a:moveTo>
                <a:lnTo>
                  <a:pt x="6634390" y="0"/>
                </a:lnTo>
                <a:lnTo>
                  <a:pt x="6634390" y="6344136"/>
                </a:lnTo>
                <a:lnTo>
                  <a:pt x="0" y="6344136"/>
                </a:lnTo>
                <a:lnTo>
                  <a:pt x="0" y="0"/>
                </a:lnTo>
                <a:close/>
              </a:path>
            </a:pathLst>
          </a:custGeom>
          <a:blipFill>
            <a:blip r:embed="rId2"/>
            <a:stretch>
              <a:fillRect l="0" t="0" r="0" b="0"/>
            </a:stretch>
          </a:blipFill>
        </p:spPr>
      </p:sp>
      <p:sp>
        <p:nvSpPr>
          <p:cNvPr name="Freeform 3" id="3"/>
          <p:cNvSpPr/>
          <p:nvPr/>
        </p:nvSpPr>
        <p:spPr>
          <a:xfrm flipH="false" flipV="false" rot="-2715964">
            <a:off x="14758163" y="5537661"/>
            <a:ext cx="2207918" cy="2092002"/>
          </a:xfrm>
          <a:custGeom>
            <a:avLst/>
            <a:gdLst/>
            <a:ahLst/>
            <a:cxnLst/>
            <a:rect r="r" b="b" t="t" l="l"/>
            <a:pathLst>
              <a:path h="2092002" w="2207918">
                <a:moveTo>
                  <a:pt x="0" y="0"/>
                </a:moveTo>
                <a:lnTo>
                  <a:pt x="2207918" y="0"/>
                </a:lnTo>
                <a:lnTo>
                  <a:pt x="2207918" y="2092003"/>
                </a:lnTo>
                <a:lnTo>
                  <a:pt x="0" y="2092003"/>
                </a:lnTo>
                <a:lnTo>
                  <a:pt x="0" y="0"/>
                </a:lnTo>
                <a:close/>
              </a:path>
            </a:pathLst>
          </a:custGeom>
          <a:blipFill>
            <a:blip r:embed="rId3"/>
            <a:stretch>
              <a:fillRect l="0" t="0" r="0" b="0"/>
            </a:stretch>
          </a:blipFill>
        </p:spPr>
      </p:sp>
      <p:sp>
        <p:nvSpPr>
          <p:cNvPr name="Freeform 4" id="4"/>
          <p:cNvSpPr/>
          <p:nvPr/>
        </p:nvSpPr>
        <p:spPr>
          <a:xfrm flipH="false" flipV="false" rot="-394911">
            <a:off x="16125490" y="7311630"/>
            <a:ext cx="5163362" cy="4892285"/>
          </a:xfrm>
          <a:custGeom>
            <a:avLst/>
            <a:gdLst/>
            <a:ahLst/>
            <a:cxnLst/>
            <a:rect r="r" b="b" t="t" l="l"/>
            <a:pathLst>
              <a:path h="4892285" w="5163362">
                <a:moveTo>
                  <a:pt x="0" y="0"/>
                </a:moveTo>
                <a:lnTo>
                  <a:pt x="5163361" y="0"/>
                </a:lnTo>
                <a:lnTo>
                  <a:pt x="5163361" y="4892285"/>
                </a:lnTo>
                <a:lnTo>
                  <a:pt x="0" y="4892285"/>
                </a:lnTo>
                <a:lnTo>
                  <a:pt x="0" y="0"/>
                </a:lnTo>
                <a:close/>
              </a:path>
            </a:pathLst>
          </a:custGeom>
          <a:blipFill>
            <a:blip r:embed="rId3"/>
            <a:stretch>
              <a:fillRect l="0" t="0" r="0" b="0"/>
            </a:stretch>
          </a:blipFill>
        </p:spPr>
      </p:sp>
      <p:sp>
        <p:nvSpPr>
          <p:cNvPr name="TextBox 5" id="5"/>
          <p:cNvSpPr txBox="true"/>
          <p:nvPr/>
        </p:nvSpPr>
        <p:spPr>
          <a:xfrm rot="0">
            <a:off x="4592817" y="1043114"/>
            <a:ext cx="5938168" cy="2574636"/>
          </a:xfrm>
          <a:prstGeom prst="rect">
            <a:avLst/>
          </a:prstGeom>
        </p:spPr>
        <p:txBody>
          <a:bodyPr anchor="t" rtlCol="false" tIns="0" lIns="0" bIns="0" rIns="0">
            <a:spAutoFit/>
          </a:bodyPr>
          <a:lstStyle/>
          <a:p>
            <a:pPr algn="ctr">
              <a:lnSpc>
                <a:spcPts val="9815"/>
              </a:lnSpc>
            </a:pPr>
            <a:r>
              <a:rPr lang="en-US" sz="7011">
                <a:solidFill>
                  <a:srgbClr val="000000"/>
                </a:solidFill>
                <a:latin typeface="Times New Roman Bold"/>
              </a:rPr>
              <a:t>PROBLEM </a:t>
            </a:r>
          </a:p>
          <a:p>
            <a:pPr algn="ctr">
              <a:lnSpc>
                <a:spcPts val="9815"/>
              </a:lnSpc>
            </a:pPr>
            <a:r>
              <a:rPr lang="en-US" sz="7011">
                <a:solidFill>
                  <a:srgbClr val="000000"/>
                </a:solidFill>
                <a:latin typeface="Times New Roman Bold"/>
              </a:rPr>
              <a:t>STATEMENT </a:t>
            </a:r>
          </a:p>
        </p:txBody>
      </p:sp>
      <p:sp>
        <p:nvSpPr>
          <p:cNvPr name="TextBox 6" id="6"/>
          <p:cNvSpPr txBox="true"/>
          <p:nvPr/>
        </p:nvSpPr>
        <p:spPr>
          <a:xfrm rot="0">
            <a:off x="1512421" y="4047681"/>
            <a:ext cx="11618884" cy="4919562"/>
          </a:xfrm>
          <a:prstGeom prst="rect">
            <a:avLst/>
          </a:prstGeom>
        </p:spPr>
        <p:txBody>
          <a:bodyPr anchor="t" rtlCol="false" tIns="0" lIns="0" bIns="0" rIns="0">
            <a:spAutoFit/>
          </a:bodyPr>
          <a:lstStyle/>
          <a:p>
            <a:pPr algn="just">
              <a:lnSpc>
                <a:spcPts val="5518"/>
              </a:lnSpc>
            </a:pPr>
            <a:r>
              <a:rPr lang="en-US" sz="3941">
                <a:solidFill>
                  <a:srgbClr val="000000"/>
                </a:solidFill>
                <a:latin typeface="Times New Roman"/>
              </a:rPr>
              <a:t>The project aims to develop an automated machine learning model using Python to classify news articles as true or false, addressing the challenge of detecting fake news on social media. This solution seeks to provide an efficient and scalable alternative to traditional, labor-intensive human fact-checking methods.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094169">
            <a:off x="-2768217" y="5870308"/>
            <a:ext cx="6176663" cy="5906434"/>
          </a:xfrm>
          <a:custGeom>
            <a:avLst/>
            <a:gdLst/>
            <a:ahLst/>
            <a:cxnLst/>
            <a:rect r="r" b="b" t="t" l="l"/>
            <a:pathLst>
              <a:path h="5906434" w="6176663">
                <a:moveTo>
                  <a:pt x="0" y="0"/>
                </a:moveTo>
                <a:lnTo>
                  <a:pt x="6176663" y="0"/>
                </a:lnTo>
                <a:lnTo>
                  <a:pt x="6176663" y="5906433"/>
                </a:lnTo>
                <a:lnTo>
                  <a:pt x="0" y="5906433"/>
                </a:lnTo>
                <a:lnTo>
                  <a:pt x="0" y="0"/>
                </a:lnTo>
                <a:close/>
              </a:path>
            </a:pathLst>
          </a:custGeom>
          <a:blipFill>
            <a:blip r:embed="rId2"/>
            <a:stretch>
              <a:fillRect l="0" t="0" r="0" b="0"/>
            </a:stretch>
          </a:blipFill>
        </p:spPr>
      </p:sp>
      <p:sp>
        <p:nvSpPr>
          <p:cNvPr name="Freeform 3" id="3"/>
          <p:cNvSpPr/>
          <p:nvPr/>
        </p:nvSpPr>
        <p:spPr>
          <a:xfrm flipH="false" flipV="false" rot="9440951">
            <a:off x="-957979" y="335262"/>
            <a:ext cx="2207918" cy="2092002"/>
          </a:xfrm>
          <a:custGeom>
            <a:avLst/>
            <a:gdLst/>
            <a:ahLst/>
            <a:cxnLst/>
            <a:rect r="r" b="b" t="t" l="l"/>
            <a:pathLst>
              <a:path h="2092002" w="2207918">
                <a:moveTo>
                  <a:pt x="0" y="0"/>
                </a:moveTo>
                <a:lnTo>
                  <a:pt x="2207919" y="0"/>
                </a:lnTo>
                <a:lnTo>
                  <a:pt x="2207919" y="2092002"/>
                </a:lnTo>
                <a:lnTo>
                  <a:pt x="0" y="2092002"/>
                </a:lnTo>
                <a:lnTo>
                  <a:pt x="0" y="0"/>
                </a:lnTo>
                <a:close/>
              </a:path>
            </a:pathLst>
          </a:custGeom>
          <a:blipFill>
            <a:blip r:embed="rId3"/>
            <a:stretch>
              <a:fillRect l="0" t="0" r="0" b="0"/>
            </a:stretch>
          </a:blipFill>
        </p:spPr>
      </p:sp>
      <p:sp>
        <p:nvSpPr>
          <p:cNvPr name="TextBox 4" id="4"/>
          <p:cNvSpPr txBox="true"/>
          <p:nvPr/>
        </p:nvSpPr>
        <p:spPr>
          <a:xfrm rot="0">
            <a:off x="9441313" y="1572129"/>
            <a:ext cx="8115300" cy="8274970"/>
          </a:xfrm>
          <a:prstGeom prst="rect">
            <a:avLst/>
          </a:prstGeom>
        </p:spPr>
        <p:txBody>
          <a:bodyPr anchor="t" rtlCol="false" tIns="0" lIns="0" bIns="0" rIns="0">
            <a:spAutoFit/>
          </a:bodyPr>
          <a:lstStyle/>
          <a:p>
            <a:pPr algn="just" marL="716292" indent="-358146" lvl="1">
              <a:lnSpc>
                <a:spcPts val="4644"/>
              </a:lnSpc>
              <a:buFont typeface="Arial"/>
              <a:buChar char="•"/>
            </a:pPr>
            <a:r>
              <a:rPr lang="en-US" sz="3317">
                <a:solidFill>
                  <a:srgbClr val="000000"/>
                </a:solidFill>
                <a:latin typeface="Times New Roman"/>
              </a:rPr>
              <a:t>The gap identified in this project is the inefficiency and lack of scalability in traditional false informatioin detection methods, which rely on human fact-checkers.</a:t>
            </a:r>
          </a:p>
          <a:p>
            <a:pPr algn="just" marL="716292" indent="-358146" lvl="1">
              <a:lnSpc>
                <a:spcPts val="4644"/>
              </a:lnSpc>
              <a:buFont typeface="Arial"/>
              <a:buChar char="•"/>
            </a:pPr>
            <a:r>
              <a:rPr lang="en-US" sz="3317">
                <a:solidFill>
                  <a:srgbClr val="000000"/>
                </a:solidFill>
                <a:latin typeface="Times New Roman"/>
              </a:rPr>
              <a:t> These methods are labor-intensive and inadequate for handling the vast volume of information generated on social media. </a:t>
            </a:r>
          </a:p>
          <a:p>
            <a:pPr algn="just" marL="716292" indent="-358146" lvl="1">
              <a:lnSpc>
                <a:spcPts val="4644"/>
              </a:lnSpc>
              <a:buFont typeface="Arial"/>
              <a:buChar char="•"/>
            </a:pPr>
            <a:r>
              <a:rPr lang="en-US" sz="3317">
                <a:solidFill>
                  <a:srgbClr val="000000"/>
                </a:solidFill>
                <a:latin typeface="Times New Roman"/>
              </a:rPr>
              <a:t>The project addresses this gap by proposing an automated machine learning-based solution to classify news articles, aiming to improve the efficiency and scalability of fake news detection.</a:t>
            </a:r>
          </a:p>
        </p:txBody>
      </p:sp>
      <p:sp>
        <p:nvSpPr>
          <p:cNvPr name="Freeform 5" id="5"/>
          <p:cNvSpPr/>
          <p:nvPr/>
        </p:nvSpPr>
        <p:spPr>
          <a:xfrm flipH="false" flipV="false" rot="0">
            <a:off x="791261" y="4342488"/>
            <a:ext cx="8828440" cy="4915812"/>
          </a:xfrm>
          <a:custGeom>
            <a:avLst/>
            <a:gdLst/>
            <a:ahLst/>
            <a:cxnLst/>
            <a:rect r="r" b="b" t="t" l="l"/>
            <a:pathLst>
              <a:path h="4915812" w="8828440">
                <a:moveTo>
                  <a:pt x="0" y="0"/>
                </a:moveTo>
                <a:lnTo>
                  <a:pt x="8828440" y="0"/>
                </a:lnTo>
                <a:lnTo>
                  <a:pt x="8828440" y="4915812"/>
                </a:lnTo>
                <a:lnTo>
                  <a:pt x="0" y="4915812"/>
                </a:lnTo>
                <a:lnTo>
                  <a:pt x="0" y="0"/>
                </a:lnTo>
                <a:close/>
              </a:path>
            </a:pathLst>
          </a:custGeom>
          <a:blipFill>
            <a:blip r:embed="rId4"/>
            <a:stretch>
              <a:fillRect l="0" t="-17920" r="0" b="-61672"/>
            </a:stretch>
          </a:blipFill>
        </p:spPr>
      </p:sp>
      <p:sp>
        <p:nvSpPr>
          <p:cNvPr name="TextBox 6" id="6"/>
          <p:cNvSpPr txBox="true"/>
          <p:nvPr/>
        </p:nvSpPr>
        <p:spPr>
          <a:xfrm rot="0">
            <a:off x="-55372" y="1581654"/>
            <a:ext cx="10521706" cy="2256339"/>
          </a:xfrm>
          <a:prstGeom prst="rect">
            <a:avLst/>
          </a:prstGeom>
        </p:spPr>
        <p:txBody>
          <a:bodyPr anchor="t" rtlCol="false" tIns="0" lIns="0" bIns="0" rIns="0">
            <a:spAutoFit/>
          </a:bodyPr>
          <a:lstStyle/>
          <a:p>
            <a:pPr algn="ctr">
              <a:lnSpc>
                <a:spcPts val="8345"/>
              </a:lnSpc>
            </a:pPr>
            <a:r>
              <a:rPr lang="en-US" sz="7072">
                <a:solidFill>
                  <a:srgbClr val="000000"/>
                </a:solidFill>
                <a:latin typeface="Times New Roman Bold"/>
              </a:rPr>
              <a:t>GAP </a:t>
            </a:r>
          </a:p>
          <a:p>
            <a:pPr algn="ctr">
              <a:lnSpc>
                <a:spcPts val="8345"/>
              </a:lnSpc>
            </a:pPr>
            <a:r>
              <a:rPr lang="en-US" sz="7072">
                <a:solidFill>
                  <a:srgbClr val="000000"/>
                </a:solidFill>
                <a:latin typeface="Times New Roman Bold"/>
              </a:rPr>
              <a:t>IDENTIFICATION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5033790">
            <a:off x="-3142758" y="5113384"/>
            <a:ext cx="7336933" cy="6529870"/>
          </a:xfrm>
          <a:custGeom>
            <a:avLst/>
            <a:gdLst/>
            <a:ahLst/>
            <a:cxnLst/>
            <a:rect r="r" b="b" t="t" l="l"/>
            <a:pathLst>
              <a:path h="6529870" w="7336933">
                <a:moveTo>
                  <a:pt x="0" y="0"/>
                </a:moveTo>
                <a:lnTo>
                  <a:pt x="7336932" y="0"/>
                </a:lnTo>
                <a:lnTo>
                  <a:pt x="7336932" y="6529871"/>
                </a:lnTo>
                <a:lnTo>
                  <a:pt x="0" y="6529871"/>
                </a:lnTo>
                <a:lnTo>
                  <a:pt x="0" y="0"/>
                </a:lnTo>
                <a:close/>
              </a:path>
            </a:pathLst>
          </a:custGeom>
          <a:blipFill>
            <a:blip r:embed="rId2"/>
            <a:stretch>
              <a:fillRect l="0" t="0" r="0" b="0"/>
            </a:stretch>
          </a:blipFill>
        </p:spPr>
      </p:sp>
      <p:sp>
        <p:nvSpPr>
          <p:cNvPr name="TextBox 3" id="3"/>
          <p:cNvSpPr txBox="true"/>
          <p:nvPr/>
        </p:nvSpPr>
        <p:spPr>
          <a:xfrm rot="0">
            <a:off x="3861293" y="724031"/>
            <a:ext cx="10565414" cy="1199064"/>
          </a:xfrm>
          <a:prstGeom prst="rect">
            <a:avLst/>
          </a:prstGeom>
        </p:spPr>
        <p:txBody>
          <a:bodyPr anchor="t" rtlCol="false" tIns="0" lIns="0" bIns="0" rIns="0">
            <a:spAutoFit/>
          </a:bodyPr>
          <a:lstStyle/>
          <a:p>
            <a:pPr algn="ctr">
              <a:lnSpc>
                <a:spcPts val="8345"/>
              </a:lnSpc>
            </a:pPr>
            <a:r>
              <a:rPr lang="en-US" sz="7072">
                <a:solidFill>
                  <a:srgbClr val="FFFFFF"/>
                </a:solidFill>
                <a:latin typeface="Times New Roman Bold"/>
              </a:rPr>
              <a:t>OBJECTIVES </a:t>
            </a:r>
          </a:p>
        </p:txBody>
      </p:sp>
      <p:sp>
        <p:nvSpPr>
          <p:cNvPr name="Freeform 4" id="4"/>
          <p:cNvSpPr/>
          <p:nvPr/>
        </p:nvSpPr>
        <p:spPr>
          <a:xfrm flipH="false" flipV="false" rot="-447366">
            <a:off x="12955621" y="-916530"/>
            <a:ext cx="4068454" cy="3890459"/>
          </a:xfrm>
          <a:custGeom>
            <a:avLst/>
            <a:gdLst/>
            <a:ahLst/>
            <a:cxnLst/>
            <a:rect r="r" b="b" t="t" l="l"/>
            <a:pathLst>
              <a:path h="3890459" w="4068454">
                <a:moveTo>
                  <a:pt x="0" y="0"/>
                </a:moveTo>
                <a:lnTo>
                  <a:pt x="4068454" y="0"/>
                </a:lnTo>
                <a:lnTo>
                  <a:pt x="4068454" y="3890460"/>
                </a:lnTo>
                <a:lnTo>
                  <a:pt x="0" y="3890460"/>
                </a:lnTo>
                <a:lnTo>
                  <a:pt x="0" y="0"/>
                </a:lnTo>
                <a:close/>
              </a:path>
            </a:pathLst>
          </a:custGeom>
          <a:blipFill>
            <a:blip r:embed="rId3"/>
            <a:stretch>
              <a:fillRect l="0" t="0" r="0" b="0"/>
            </a:stretch>
          </a:blipFill>
        </p:spPr>
      </p:sp>
      <p:sp>
        <p:nvSpPr>
          <p:cNvPr name="Freeform 5" id="5"/>
          <p:cNvSpPr/>
          <p:nvPr/>
        </p:nvSpPr>
        <p:spPr>
          <a:xfrm flipH="false" flipV="false" rot="-447366">
            <a:off x="17494525" y="9179016"/>
            <a:ext cx="4068454" cy="3890459"/>
          </a:xfrm>
          <a:custGeom>
            <a:avLst/>
            <a:gdLst/>
            <a:ahLst/>
            <a:cxnLst/>
            <a:rect r="r" b="b" t="t" l="l"/>
            <a:pathLst>
              <a:path h="3890459" w="4068454">
                <a:moveTo>
                  <a:pt x="0" y="0"/>
                </a:moveTo>
                <a:lnTo>
                  <a:pt x="4068454" y="0"/>
                </a:lnTo>
                <a:lnTo>
                  <a:pt x="4068454" y="3890459"/>
                </a:lnTo>
                <a:lnTo>
                  <a:pt x="0" y="3890459"/>
                </a:lnTo>
                <a:lnTo>
                  <a:pt x="0" y="0"/>
                </a:lnTo>
                <a:close/>
              </a:path>
            </a:pathLst>
          </a:custGeom>
          <a:blipFill>
            <a:blip r:embed="rId3"/>
            <a:stretch>
              <a:fillRect l="0" t="0" r="0" b="0"/>
            </a:stretch>
          </a:blipFill>
        </p:spPr>
      </p:sp>
      <p:sp>
        <p:nvSpPr>
          <p:cNvPr name="TextBox 6" id="6"/>
          <p:cNvSpPr txBox="true"/>
          <p:nvPr/>
        </p:nvSpPr>
        <p:spPr>
          <a:xfrm rot="0">
            <a:off x="1663391" y="2397722"/>
            <a:ext cx="14961218" cy="7157891"/>
          </a:xfrm>
          <a:prstGeom prst="rect">
            <a:avLst/>
          </a:prstGeom>
        </p:spPr>
        <p:txBody>
          <a:bodyPr anchor="t" rtlCol="false" tIns="0" lIns="0" bIns="0" rIns="0">
            <a:spAutoFit/>
          </a:bodyPr>
          <a:lstStyle/>
          <a:p>
            <a:pPr algn="just" marL="722876" indent="-361438" lvl="1">
              <a:lnSpc>
                <a:spcPts val="4687"/>
              </a:lnSpc>
              <a:buAutoNum type="arabicPeriod" startAt="1"/>
            </a:pPr>
            <a:r>
              <a:rPr lang="en-US" sz="3348">
                <a:solidFill>
                  <a:srgbClr val="FFFFFF"/>
                </a:solidFill>
                <a:latin typeface="Times New Roman"/>
              </a:rPr>
              <a:t>Develop an Automated Classification Model: Create a machine learning model in Python capable of accurately classifying news articles as true or false.</a:t>
            </a:r>
          </a:p>
          <a:p>
            <a:pPr algn="just" marL="722876" indent="-361438" lvl="1">
              <a:lnSpc>
                <a:spcPts val="4687"/>
              </a:lnSpc>
              <a:buAutoNum type="arabicPeriod" startAt="1"/>
            </a:pPr>
            <a:r>
              <a:rPr lang="en-US" sz="3348">
                <a:solidFill>
                  <a:srgbClr val="FFFFFF"/>
                </a:solidFill>
                <a:latin typeface="Times New Roman"/>
              </a:rPr>
              <a:t>Dataset Division and Utilization: Divide the dataset into training and testing subsets to develop and evaluate the model's performance.</a:t>
            </a:r>
          </a:p>
          <a:p>
            <a:pPr algn="just" marL="722876" indent="-361438" lvl="1">
              <a:lnSpc>
                <a:spcPts val="4687"/>
              </a:lnSpc>
              <a:buAutoNum type="arabicPeriod" startAt="1"/>
            </a:pPr>
            <a:r>
              <a:rPr lang="en-US" sz="3348">
                <a:solidFill>
                  <a:srgbClr val="FFFFFF"/>
                </a:solidFill>
                <a:latin typeface="Times New Roman"/>
              </a:rPr>
              <a:t>Textual Data Analysis: Implement techniques for analyzing textual data to identify patterns and features that distinguish fake news from legitimate news.</a:t>
            </a:r>
          </a:p>
          <a:p>
            <a:pPr algn="just" marL="722876" indent="-361438" lvl="1">
              <a:lnSpc>
                <a:spcPts val="4687"/>
              </a:lnSpc>
              <a:buAutoNum type="arabicPeriod" startAt="1"/>
            </a:pPr>
            <a:r>
              <a:rPr lang="en-US" sz="3348">
                <a:solidFill>
                  <a:srgbClr val="FFFFFF"/>
                </a:solidFill>
                <a:latin typeface="Times New Roman"/>
              </a:rPr>
              <a:t>Model Evaluation: Assess the model's accuracy, precision, recall, and other relevant metrics to ensure its effectiveness in real-world applications.</a:t>
            </a:r>
          </a:p>
          <a:p>
            <a:pPr algn="just" marL="722876" indent="-361438" lvl="1">
              <a:lnSpc>
                <a:spcPts val="4687"/>
              </a:lnSpc>
              <a:buAutoNum type="arabicPeriod" startAt="1"/>
            </a:pPr>
            <a:r>
              <a:rPr lang="en-US" sz="3348">
                <a:solidFill>
                  <a:srgbClr val="FFFFFF"/>
                </a:solidFill>
                <a:latin typeface="Times New Roman"/>
              </a:rPr>
              <a:t>Enhance Misinformation Detection: Provide a scalable and efficient tool that can aid in combating misinformation on social media platforms, reducing reliance on labor-intensive human fact-checking.</a:t>
            </a:r>
          </a:p>
          <a:p>
            <a:pPr algn="just">
              <a:lnSpc>
                <a:spcPts val="4687"/>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481599" y="594439"/>
            <a:ext cx="12908564" cy="1189661"/>
          </a:xfrm>
          <a:prstGeom prst="rect">
            <a:avLst/>
          </a:prstGeom>
        </p:spPr>
        <p:txBody>
          <a:bodyPr anchor="t" rtlCol="false" tIns="0" lIns="0" bIns="0" rIns="0">
            <a:spAutoFit/>
          </a:bodyPr>
          <a:lstStyle/>
          <a:p>
            <a:pPr algn="ctr">
              <a:lnSpc>
                <a:spcPts val="8345"/>
              </a:lnSpc>
            </a:pPr>
            <a:r>
              <a:rPr lang="en-US" sz="7072">
                <a:solidFill>
                  <a:srgbClr val="000000"/>
                </a:solidFill>
                <a:latin typeface="Times New Roman Bold"/>
              </a:rPr>
              <a:t>METHODOLOGY</a:t>
            </a:r>
          </a:p>
        </p:txBody>
      </p:sp>
      <p:sp>
        <p:nvSpPr>
          <p:cNvPr name="Freeform 4" id="4"/>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Freeform 5" id="5"/>
          <p:cNvSpPr/>
          <p:nvPr/>
        </p:nvSpPr>
        <p:spPr>
          <a:xfrm flipH="false" flipV="false" rot="0">
            <a:off x="863050" y="2727540"/>
            <a:ext cx="16396250" cy="5631539"/>
          </a:xfrm>
          <a:custGeom>
            <a:avLst/>
            <a:gdLst/>
            <a:ahLst/>
            <a:cxnLst/>
            <a:rect r="r" b="b" t="t" l="l"/>
            <a:pathLst>
              <a:path h="5631539" w="16396250">
                <a:moveTo>
                  <a:pt x="0" y="0"/>
                </a:moveTo>
                <a:lnTo>
                  <a:pt x="16396250" y="0"/>
                </a:lnTo>
                <a:lnTo>
                  <a:pt x="16396250" y="5631539"/>
                </a:lnTo>
                <a:lnTo>
                  <a:pt x="0" y="5631539"/>
                </a:lnTo>
                <a:lnTo>
                  <a:pt x="0" y="0"/>
                </a:lnTo>
                <a:close/>
              </a:path>
            </a:pathLst>
          </a:custGeom>
          <a:blipFill>
            <a:blip r:embed="rId4"/>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481599" y="594439"/>
            <a:ext cx="12908564" cy="1189661"/>
          </a:xfrm>
          <a:prstGeom prst="rect">
            <a:avLst/>
          </a:prstGeom>
        </p:spPr>
        <p:txBody>
          <a:bodyPr anchor="t" rtlCol="false" tIns="0" lIns="0" bIns="0" rIns="0">
            <a:spAutoFit/>
          </a:bodyPr>
          <a:lstStyle/>
          <a:p>
            <a:pPr algn="ctr">
              <a:lnSpc>
                <a:spcPts val="8345"/>
              </a:lnSpc>
            </a:pPr>
            <a:r>
              <a:rPr lang="en-US" sz="7072">
                <a:solidFill>
                  <a:srgbClr val="000000"/>
                </a:solidFill>
                <a:latin typeface="Times New Roman Bold"/>
              </a:rPr>
              <a:t>METHODOLOGY</a:t>
            </a:r>
          </a:p>
        </p:txBody>
      </p:sp>
      <p:sp>
        <p:nvSpPr>
          <p:cNvPr name="Freeform 4" id="4"/>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TextBox 5" id="5"/>
          <p:cNvSpPr txBox="true"/>
          <p:nvPr/>
        </p:nvSpPr>
        <p:spPr>
          <a:xfrm rot="0">
            <a:off x="1601846" y="1954055"/>
            <a:ext cx="16163670" cy="9021626"/>
          </a:xfrm>
          <a:prstGeom prst="rect">
            <a:avLst/>
          </a:prstGeom>
        </p:spPr>
        <p:txBody>
          <a:bodyPr anchor="t" rtlCol="false" tIns="0" lIns="0" bIns="0" rIns="0">
            <a:spAutoFit/>
          </a:bodyPr>
          <a:lstStyle/>
          <a:p>
            <a:pPr algn="just" marL="716327" indent="-358164" lvl="1">
              <a:lnSpc>
                <a:spcPts val="4645"/>
              </a:lnSpc>
              <a:buAutoNum type="arabicPeriod" startAt="1"/>
            </a:pPr>
            <a:r>
              <a:rPr lang="en-US" sz="3317">
                <a:solidFill>
                  <a:srgbClr val="000000"/>
                </a:solidFill>
                <a:latin typeface="Times New Roman"/>
              </a:rPr>
              <a:t>Data Collection:</a:t>
            </a:r>
          </a:p>
          <a:p>
            <a:pPr algn="just" marL="1432654" indent="-477551" lvl="2">
              <a:lnSpc>
                <a:spcPts val="4645"/>
              </a:lnSpc>
              <a:buFont typeface="Arial"/>
              <a:buChar char="⚬"/>
            </a:pPr>
            <a:r>
              <a:rPr lang="en-US" sz="3317">
                <a:solidFill>
                  <a:srgbClr val="000000"/>
                </a:solidFill>
                <a:latin typeface="Times New Roman"/>
              </a:rPr>
              <a:t>Use</a:t>
            </a:r>
            <a:r>
              <a:rPr lang="en-US" sz="3317">
                <a:solidFill>
                  <a:srgbClr val="000000"/>
                </a:solidFill>
                <a:latin typeface="Times New Roman"/>
              </a:rPr>
              <a:t>d train.csv dataset containing labeled news articles.</a:t>
            </a:r>
          </a:p>
          <a:p>
            <a:pPr algn="just" marL="716327" indent="-358164" lvl="1">
              <a:lnSpc>
                <a:spcPts val="4645"/>
              </a:lnSpc>
              <a:buAutoNum type="arabicPeriod" startAt="1"/>
            </a:pPr>
            <a:r>
              <a:rPr lang="en-US" sz="3317">
                <a:solidFill>
                  <a:srgbClr val="000000"/>
                </a:solidFill>
                <a:latin typeface="Times New Roman"/>
              </a:rPr>
              <a:t>Data Preprocessing:</a:t>
            </a:r>
          </a:p>
          <a:p>
            <a:pPr algn="just" marL="1432654" indent="-477551" lvl="2">
              <a:lnSpc>
                <a:spcPts val="4645"/>
              </a:lnSpc>
              <a:buFont typeface="Arial"/>
              <a:buChar char="⚬"/>
            </a:pPr>
            <a:r>
              <a:rPr lang="en-US" sz="3317">
                <a:solidFill>
                  <a:srgbClr val="000000"/>
                </a:solidFill>
                <a:latin typeface="Times New Roman"/>
              </a:rPr>
              <a:t>Remove NaN values.</a:t>
            </a:r>
          </a:p>
          <a:p>
            <a:pPr algn="just" marL="1432654" indent="-477551" lvl="2">
              <a:lnSpc>
                <a:spcPts val="4645"/>
              </a:lnSpc>
              <a:buFont typeface="Arial"/>
              <a:buChar char="⚬"/>
            </a:pPr>
            <a:r>
              <a:rPr lang="en-US" sz="3317">
                <a:solidFill>
                  <a:srgbClr val="000000"/>
                </a:solidFill>
                <a:latin typeface="Times New Roman"/>
              </a:rPr>
              <a:t>Clean text by removing non-alphabetic characters and converting to lowercase.</a:t>
            </a:r>
          </a:p>
          <a:p>
            <a:pPr algn="just" marL="1432654" indent="-477551" lvl="2">
              <a:lnSpc>
                <a:spcPts val="4645"/>
              </a:lnSpc>
              <a:buFont typeface="Arial"/>
              <a:buChar char="⚬"/>
            </a:pPr>
            <a:r>
              <a:rPr lang="en-US" sz="3317">
                <a:solidFill>
                  <a:srgbClr val="000000"/>
                </a:solidFill>
                <a:latin typeface="Times New Roman"/>
              </a:rPr>
              <a:t>Tokenize text into individual words.</a:t>
            </a:r>
          </a:p>
          <a:p>
            <a:pPr algn="just" marL="1432654" indent="-477551" lvl="2">
              <a:lnSpc>
                <a:spcPts val="4645"/>
              </a:lnSpc>
              <a:buFont typeface="Arial"/>
              <a:buChar char="⚬"/>
            </a:pPr>
            <a:r>
              <a:rPr lang="en-US" sz="3317">
                <a:solidFill>
                  <a:srgbClr val="000000"/>
                </a:solidFill>
                <a:latin typeface="Times New Roman"/>
              </a:rPr>
              <a:t>Remove stop words.</a:t>
            </a:r>
          </a:p>
          <a:p>
            <a:pPr algn="just" marL="1432654" indent="-477551" lvl="2">
              <a:lnSpc>
                <a:spcPts val="4645"/>
              </a:lnSpc>
              <a:buFont typeface="Arial"/>
              <a:buChar char="⚬"/>
            </a:pPr>
            <a:r>
              <a:rPr lang="en-US" sz="3317">
                <a:solidFill>
                  <a:srgbClr val="000000"/>
                </a:solidFill>
                <a:latin typeface="Times New Roman"/>
              </a:rPr>
              <a:t>Perform stemming using Porter Stemmer.</a:t>
            </a:r>
          </a:p>
          <a:p>
            <a:pPr algn="just" marL="716325" indent="-358163" lvl="1">
              <a:lnSpc>
                <a:spcPts val="4645"/>
              </a:lnSpc>
              <a:buAutoNum type="arabicPeriod" startAt="1"/>
            </a:pPr>
            <a:r>
              <a:rPr lang="en-US" sz="3317">
                <a:solidFill>
                  <a:srgbClr val="000000"/>
                </a:solidFill>
                <a:latin typeface="Times New Roman"/>
              </a:rPr>
              <a:t>Feature Extraction:</a:t>
            </a:r>
          </a:p>
          <a:p>
            <a:pPr algn="just" marL="1432654" indent="-477551" lvl="2">
              <a:lnSpc>
                <a:spcPts val="4645"/>
              </a:lnSpc>
              <a:buFont typeface="Arial"/>
              <a:buChar char="⚬"/>
            </a:pPr>
            <a:r>
              <a:rPr lang="en-US" sz="3317">
                <a:solidFill>
                  <a:srgbClr val="000000"/>
                </a:solidFill>
                <a:latin typeface="Times New Roman"/>
              </a:rPr>
              <a:t>Convert text into numerical features using Term Frequency-Inverse Document Frequency (TF-IDF) Vectorizer.</a:t>
            </a:r>
          </a:p>
          <a:p>
            <a:pPr algn="just" marL="716327" indent="-358164" lvl="1">
              <a:lnSpc>
                <a:spcPts val="4645"/>
              </a:lnSpc>
              <a:buAutoNum type="arabicPeriod" startAt="1"/>
            </a:pPr>
            <a:r>
              <a:rPr lang="en-US" sz="3317">
                <a:solidFill>
                  <a:srgbClr val="000000"/>
                </a:solidFill>
                <a:latin typeface="Times New Roman"/>
              </a:rPr>
              <a:t>Model Training:</a:t>
            </a:r>
          </a:p>
          <a:p>
            <a:pPr algn="just" marL="1432654" indent="-477551" lvl="2">
              <a:lnSpc>
                <a:spcPts val="4645"/>
              </a:lnSpc>
              <a:buFont typeface="Arial"/>
              <a:buChar char="⚬"/>
            </a:pPr>
            <a:r>
              <a:rPr lang="en-US" sz="3317">
                <a:solidFill>
                  <a:srgbClr val="000000"/>
                </a:solidFill>
                <a:latin typeface="Times New Roman"/>
              </a:rPr>
              <a:t>Train a Logistic Regression model using the TF-IDF features.</a:t>
            </a:r>
          </a:p>
          <a:p>
            <a:pPr algn="just">
              <a:lnSpc>
                <a:spcPts val="6660"/>
              </a:lnSpc>
            </a:pPr>
          </a:p>
          <a:p>
            <a:pPr algn="just">
              <a:lnSpc>
                <a:spcPts val="4645"/>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481599" y="594439"/>
            <a:ext cx="12908564" cy="1189661"/>
          </a:xfrm>
          <a:prstGeom prst="rect">
            <a:avLst/>
          </a:prstGeom>
        </p:spPr>
        <p:txBody>
          <a:bodyPr anchor="t" rtlCol="false" tIns="0" lIns="0" bIns="0" rIns="0">
            <a:spAutoFit/>
          </a:bodyPr>
          <a:lstStyle/>
          <a:p>
            <a:pPr algn="ctr">
              <a:lnSpc>
                <a:spcPts val="8345"/>
              </a:lnSpc>
            </a:pPr>
            <a:r>
              <a:rPr lang="en-US" sz="7072">
                <a:solidFill>
                  <a:srgbClr val="000000"/>
                </a:solidFill>
                <a:latin typeface="Times New Roman Bold"/>
              </a:rPr>
              <a:t>METHODOLOGY</a:t>
            </a:r>
          </a:p>
        </p:txBody>
      </p:sp>
      <p:sp>
        <p:nvSpPr>
          <p:cNvPr name="Freeform 4" id="4"/>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
        <p:nvSpPr>
          <p:cNvPr name="TextBox 5" id="5"/>
          <p:cNvSpPr txBox="true"/>
          <p:nvPr/>
        </p:nvSpPr>
        <p:spPr>
          <a:xfrm rot="0">
            <a:off x="1793939" y="1650750"/>
            <a:ext cx="14700122" cy="10568753"/>
          </a:xfrm>
          <a:prstGeom prst="rect">
            <a:avLst/>
          </a:prstGeom>
        </p:spPr>
        <p:txBody>
          <a:bodyPr anchor="t" rtlCol="false" tIns="0" lIns="0" bIns="0" rIns="0">
            <a:spAutoFit/>
          </a:bodyPr>
          <a:lstStyle/>
          <a:p>
            <a:pPr algn="just">
              <a:lnSpc>
                <a:spcPts val="4945"/>
              </a:lnSpc>
            </a:pPr>
          </a:p>
          <a:p>
            <a:pPr algn="just">
              <a:lnSpc>
                <a:spcPts val="4945"/>
              </a:lnSpc>
            </a:pPr>
            <a:r>
              <a:rPr lang="en-US" sz="3532">
                <a:solidFill>
                  <a:srgbClr val="000000"/>
                </a:solidFill>
                <a:latin typeface="Times New Roman"/>
              </a:rPr>
              <a:t>5.Model Evaluation:</a:t>
            </a:r>
          </a:p>
          <a:p>
            <a:pPr algn="just" marL="1525269" indent="-508423" lvl="2">
              <a:lnSpc>
                <a:spcPts val="4945"/>
              </a:lnSpc>
              <a:buFont typeface="Arial"/>
              <a:buChar char="⚬"/>
            </a:pPr>
            <a:r>
              <a:rPr lang="en-US" sz="3532">
                <a:solidFill>
                  <a:srgbClr val="000000"/>
                </a:solidFill>
                <a:latin typeface="Times New Roman"/>
              </a:rPr>
              <a:t>Use a confusion matrix to visualize true positive, true negative, false positive, and false negative counts.</a:t>
            </a:r>
          </a:p>
          <a:p>
            <a:pPr algn="just" marL="1525269" indent="-508423" lvl="2">
              <a:lnSpc>
                <a:spcPts val="4945"/>
              </a:lnSpc>
              <a:buFont typeface="Arial"/>
              <a:buChar char="⚬"/>
            </a:pPr>
            <a:r>
              <a:rPr lang="en-US" sz="3532">
                <a:solidFill>
                  <a:srgbClr val="000000"/>
                </a:solidFill>
                <a:latin typeface="Times New Roman"/>
              </a:rPr>
              <a:t>Generate a classification report with precision, recall, and F1-score.</a:t>
            </a:r>
          </a:p>
          <a:p>
            <a:pPr algn="just" marL="1525269" indent="-508423" lvl="2">
              <a:lnSpc>
                <a:spcPts val="4945"/>
              </a:lnSpc>
              <a:buFont typeface="Arial"/>
              <a:buChar char="⚬"/>
            </a:pPr>
            <a:r>
              <a:rPr lang="en-US" sz="3532">
                <a:solidFill>
                  <a:srgbClr val="000000"/>
                </a:solidFill>
                <a:latin typeface="Times New Roman"/>
              </a:rPr>
              <a:t>Plot precision-recall and ROC curves to evaluate performance.</a:t>
            </a:r>
          </a:p>
          <a:p>
            <a:pPr algn="just">
              <a:lnSpc>
                <a:spcPts val="4945"/>
              </a:lnSpc>
            </a:pPr>
            <a:r>
              <a:rPr lang="en-US" sz="3532">
                <a:solidFill>
                  <a:srgbClr val="000000"/>
                </a:solidFill>
                <a:latin typeface="Times New Roman"/>
              </a:rPr>
              <a:t>6. </a:t>
            </a:r>
            <a:r>
              <a:rPr lang="en-US" sz="3532">
                <a:solidFill>
                  <a:srgbClr val="000000"/>
                </a:solidFill>
                <a:latin typeface="Times New Roman"/>
              </a:rPr>
              <a:t>Implementation in Streamlit:</a:t>
            </a:r>
          </a:p>
          <a:p>
            <a:pPr algn="just" marL="1525269" indent="-508423" lvl="2">
              <a:lnSpc>
                <a:spcPts val="4945"/>
              </a:lnSpc>
              <a:buFont typeface="Arial"/>
              <a:buChar char="⚬"/>
            </a:pPr>
            <a:r>
              <a:rPr lang="en-US" sz="3532">
                <a:solidFill>
                  <a:srgbClr val="000000"/>
                </a:solidFill>
                <a:latin typeface="Times New Roman"/>
              </a:rPr>
              <a:t>Develop a web application for user input and prediction.</a:t>
            </a:r>
          </a:p>
          <a:p>
            <a:pPr algn="just" marL="1525269" indent="-508423" lvl="2">
              <a:lnSpc>
                <a:spcPts val="4945"/>
              </a:lnSpc>
              <a:buFont typeface="Arial"/>
              <a:buChar char="⚬"/>
            </a:pPr>
            <a:r>
              <a:rPr lang="en-US" sz="3532">
                <a:solidFill>
                  <a:srgbClr val="000000"/>
                </a:solidFill>
                <a:latin typeface="Times New Roman"/>
              </a:rPr>
              <a:t>Display model evaluation metrics and visualizations in the application.</a:t>
            </a:r>
          </a:p>
          <a:p>
            <a:pPr algn="just">
              <a:lnSpc>
                <a:spcPts val="4945"/>
              </a:lnSpc>
            </a:pPr>
            <a:r>
              <a:rPr lang="en-US" sz="3532">
                <a:solidFill>
                  <a:srgbClr val="000000"/>
                </a:solidFill>
                <a:latin typeface="Times New Roman"/>
              </a:rPr>
              <a:t>7.</a:t>
            </a:r>
            <a:r>
              <a:rPr lang="en-US" sz="3532">
                <a:solidFill>
                  <a:srgbClr val="000000"/>
                </a:solidFill>
                <a:latin typeface="Times New Roman"/>
              </a:rPr>
              <a:t>Conclusion:</a:t>
            </a:r>
          </a:p>
          <a:p>
            <a:pPr algn="just" marL="1525269" indent="-508423" lvl="2">
              <a:lnSpc>
                <a:spcPts val="4945"/>
              </a:lnSpc>
              <a:buFont typeface="Arial"/>
              <a:buChar char="⚬"/>
            </a:pPr>
            <a:r>
              <a:rPr lang="en-US" sz="3532">
                <a:solidFill>
                  <a:srgbClr val="000000"/>
                </a:solidFill>
                <a:latin typeface="Times New Roman"/>
              </a:rPr>
              <a:t>Demonstrate a comprehensive approach for fake news detection with practical application via Streamlit.</a:t>
            </a:r>
          </a:p>
          <a:p>
            <a:pPr algn="just">
              <a:lnSpc>
                <a:spcPts val="4945"/>
              </a:lnSpc>
            </a:pPr>
          </a:p>
          <a:p>
            <a:pPr algn="ctr">
              <a:lnSpc>
                <a:spcPts val="4945"/>
              </a:lnSpc>
            </a:pPr>
          </a:p>
          <a:p>
            <a:pPr algn="ctr">
              <a:lnSpc>
                <a:spcPts val="4945"/>
              </a:lnSpc>
            </a:pPr>
          </a:p>
          <a:p>
            <a:pPr algn="just">
              <a:lnSpc>
                <a:spcPts val="4945"/>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689718" y="31522"/>
            <a:ext cx="12908564" cy="1189661"/>
          </a:xfrm>
          <a:prstGeom prst="rect">
            <a:avLst/>
          </a:prstGeom>
        </p:spPr>
        <p:txBody>
          <a:bodyPr anchor="t" rtlCol="false" tIns="0" lIns="0" bIns="0" rIns="0">
            <a:spAutoFit/>
          </a:bodyPr>
          <a:lstStyle/>
          <a:p>
            <a:pPr algn="ctr">
              <a:lnSpc>
                <a:spcPts val="8345"/>
              </a:lnSpc>
            </a:pPr>
            <a:r>
              <a:rPr lang="en-US" sz="7072">
                <a:solidFill>
                  <a:srgbClr val="000000"/>
                </a:solidFill>
                <a:latin typeface="Times New Roman Bold"/>
              </a:rPr>
              <a:t>FLOW CHART</a:t>
            </a:r>
          </a:p>
        </p:txBody>
      </p:sp>
      <p:sp>
        <p:nvSpPr>
          <p:cNvPr name="Freeform 3" id="3"/>
          <p:cNvSpPr/>
          <p:nvPr/>
        </p:nvSpPr>
        <p:spPr>
          <a:xfrm flipH="false" flipV="false" rot="0">
            <a:off x="1649111" y="1028700"/>
            <a:ext cx="15610189" cy="9122204"/>
          </a:xfrm>
          <a:custGeom>
            <a:avLst/>
            <a:gdLst/>
            <a:ahLst/>
            <a:cxnLst/>
            <a:rect r="r" b="b" t="t" l="l"/>
            <a:pathLst>
              <a:path h="9122204" w="15610189">
                <a:moveTo>
                  <a:pt x="0" y="0"/>
                </a:moveTo>
                <a:lnTo>
                  <a:pt x="15610189" y="0"/>
                </a:lnTo>
                <a:lnTo>
                  <a:pt x="15610189" y="9122204"/>
                </a:lnTo>
                <a:lnTo>
                  <a:pt x="0" y="9122204"/>
                </a:lnTo>
                <a:lnTo>
                  <a:pt x="0" y="0"/>
                </a:lnTo>
                <a:close/>
              </a:path>
            </a:pathLst>
          </a:custGeom>
          <a:blipFill>
            <a:blip r:embed="rId2"/>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DAGGbouROhw</dc:identifier>
  <dcterms:modified xsi:type="dcterms:W3CDTF">2011-08-01T06:04:30Z</dcterms:modified>
  <cp:revision>1</cp:revision>
  <dc:title>Purple and Black Simple Technology Keynote Presentation</dc:title>
</cp:coreProperties>
</file>

<file path=docProps/thumbnail.jpeg>
</file>